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78" r:id="rId4"/>
    <p:sldId id="277" r:id="rId5"/>
    <p:sldId id="261" r:id="rId6"/>
    <p:sldId id="287" r:id="rId7"/>
    <p:sldId id="259" r:id="rId8"/>
    <p:sldId id="260" r:id="rId9"/>
    <p:sldId id="263" r:id="rId10"/>
    <p:sldId id="269" r:id="rId11"/>
    <p:sldId id="265" r:id="rId12"/>
    <p:sldId id="272" r:id="rId13"/>
    <p:sldId id="289" r:id="rId14"/>
    <p:sldId id="266" r:id="rId15"/>
    <p:sldId id="267" r:id="rId16"/>
    <p:sldId id="273" r:id="rId17"/>
    <p:sldId id="290" r:id="rId18"/>
    <p:sldId id="264" r:id="rId19"/>
    <p:sldId id="262" r:id="rId20"/>
    <p:sldId id="268" r:id="rId21"/>
    <p:sldId id="270" r:id="rId22"/>
    <p:sldId id="271" r:id="rId23"/>
    <p:sldId id="291" r:id="rId24"/>
    <p:sldId id="274" r:id="rId25"/>
    <p:sldId id="276" r:id="rId26"/>
    <p:sldId id="288" r:id="rId27"/>
    <p:sldId id="279" r:id="rId28"/>
    <p:sldId id="280" r:id="rId29"/>
    <p:sldId id="281" r:id="rId30"/>
    <p:sldId id="282" r:id="rId31"/>
    <p:sldId id="283" r:id="rId32"/>
    <p:sldId id="284" r:id="rId33"/>
    <p:sldId id="286" r:id="rId34"/>
    <p:sldId id="275" r:id="rId3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2"/>
    <p:restoredTop sz="94665"/>
  </p:normalViewPr>
  <p:slideViewPr>
    <p:cSldViewPr snapToGrid="0" snapToObjects="1">
      <p:cViewPr varScale="1">
        <p:scale>
          <a:sx n="80" d="100"/>
          <a:sy n="80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TOREADOR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3BBC9-1381-0847-B1CD-9D105F613923}" type="datetime1">
              <a:rPr lang="en-US" smtClean="0"/>
              <a:t>18/01/16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817293-A4E2-884D-A270-042FB09FCFA0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246019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TOREADOR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FB9D7-B377-D34B-B0F8-F5C769ED1019}" type="datetime1">
              <a:rPr lang="en-US" smtClean="0"/>
              <a:t>18/01/16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463DF-F606-6C4F-8C09-C2F3D2C7E23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717238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463DF-F606-6C4F-8C09-C2F3D2C7E238}" type="slidenum">
              <a:rPr lang="it-IT" smtClean="0"/>
              <a:t>1</a:t>
            </a:fld>
            <a:endParaRPr lang="it-IT"/>
          </a:p>
        </p:txBody>
      </p:sp>
      <p:sp>
        <p:nvSpPr>
          <p:cNvPr id="5" name="Segnaposto intestazion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it-IT" smtClean="0"/>
              <a:t>TOREADOR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820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CC86-74A7-D34E-937E-47546B8DC389}" type="datetime1">
              <a:rPr lang="en-US" smtClean="0"/>
              <a:t>18/01/16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09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63FA2-D963-E84D-B627-D4953C429311}" type="datetime1">
              <a:rPr lang="en-US" smtClean="0"/>
              <a:t>18/01/16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40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85283-3964-3048-967F-EEE057546CE5}" type="datetime1">
              <a:rPr lang="en-US" smtClean="0"/>
              <a:t>18/01/16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80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7B64-87D7-A247-B190-4074372BF20C}" type="datetime1">
              <a:rPr lang="en-US" smtClean="0"/>
              <a:t>18/01/16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760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0AA4C-FFBD-6945-9B93-7FEDCBC2846D}" type="datetime1">
              <a:rPr lang="en-US" smtClean="0"/>
              <a:t>18/01/16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5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E587B-6906-254E-AB69-DBFCC8C6EF70}" type="datetime1">
              <a:rPr lang="en-US" smtClean="0"/>
              <a:t>18/01/16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791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8199F-C69F-0F40-BB73-2B7CC5152798}" type="datetime1">
              <a:rPr lang="en-US" smtClean="0"/>
              <a:t>18/01/16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286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6BDC4-D029-494F-A316-5AE2449737F0}" type="datetime1">
              <a:rPr lang="en-US" smtClean="0"/>
              <a:t>18/01/16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53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35879-E6B5-AF40-97B9-DBC64584E311}" type="datetime1">
              <a:rPr lang="en-US" smtClean="0"/>
              <a:t>18/01/16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36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0CC8-0E4D-0A4F-BCCB-826F7DC99610}" type="datetime1">
              <a:rPr lang="en-US" smtClean="0"/>
              <a:t>18/01/16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209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0DC83-6B90-CC49-9B2F-DC4F8745C1D5}" type="datetime1">
              <a:rPr lang="en-US" smtClean="0"/>
              <a:t>18/01/16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999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8D6FF-A023-9F44-B2FD-5485BC3F34DD}" type="datetime1">
              <a:rPr lang="en-US" smtClean="0"/>
              <a:t>18/01/16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84E58-AE59-1E46-989C-23B062DD24F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8037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t-IT" i="1" kern="0" dirty="0" smtClean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Project </a:t>
            </a:r>
            <a:r>
              <a:rPr lang="it-IT" i="1" kern="0" dirty="0" err="1" smtClean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Overview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Ernesto Damiani, Angela Miola</a:t>
            </a:r>
          </a:p>
          <a:p>
            <a:r>
              <a:rPr lang="it-IT" dirty="0" smtClean="0"/>
              <a:t>Kick-off meeting </a:t>
            </a:r>
          </a:p>
          <a:p>
            <a:r>
              <a:rPr lang="it-IT" dirty="0" smtClean="0"/>
              <a:t>Milan, </a:t>
            </a:r>
            <a:r>
              <a:rPr lang="it-IT" dirty="0" err="1" smtClean="0"/>
              <a:t>January</a:t>
            </a:r>
            <a:r>
              <a:rPr lang="it-IT" dirty="0" smtClean="0"/>
              <a:t> 21, 2016</a:t>
            </a:r>
          </a:p>
        </p:txBody>
      </p:sp>
      <p:pic>
        <p:nvPicPr>
          <p:cNvPr id="4" name="Immagine 3" descr="cini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8490" y="320451"/>
            <a:ext cx="3175000" cy="128270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56567" y="320451"/>
            <a:ext cx="5271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kern="0" dirty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Toreador </a:t>
            </a:r>
            <a:br>
              <a:rPr lang="it-IT" sz="3200" i="1" kern="0" dirty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200" i="1" kern="0" dirty="0" err="1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TrustwOrthy</a:t>
            </a:r>
            <a:r>
              <a:rPr lang="en-US" sz="3200" i="1" kern="0" dirty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 model-</a:t>
            </a:r>
            <a:r>
              <a:rPr lang="en-US" sz="3200" i="1" kern="0" dirty="0" err="1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awaRE</a:t>
            </a:r>
            <a:r>
              <a:rPr lang="en-US" sz="3200" i="1" kern="0" dirty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 Analytics Data </a:t>
            </a:r>
            <a:r>
              <a:rPr lang="en-US" sz="3200" i="1" kern="0" dirty="0" err="1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platfORm</a:t>
            </a:r>
            <a:r>
              <a:rPr lang="en-US" sz="3200" i="1" kern="0" dirty="0">
                <a:solidFill>
                  <a:schemeClr val="tx2"/>
                </a:solidFill>
                <a:ea typeface="ＭＳ Ｐゴシック" charset="-128"/>
                <a:cs typeface="ＭＳ Ｐゴシック" charset="-128"/>
              </a:rPr>
              <a:t>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078546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Project </a:t>
            </a:r>
            <a:r>
              <a:rPr lang="nl-NL" dirty="0" err="1"/>
              <a:t>Coordination</a:t>
            </a:r>
            <a:r>
              <a:rPr lang="nl-NL" dirty="0"/>
              <a:t> </a:t>
            </a:r>
            <a:r>
              <a:rPr lang="nl-NL" dirty="0" err="1"/>
              <a:t>Committee</a:t>
            </a:r>
            <a:r>
              <a:rPr lang="nl-NL" dirty="0"/>
              <a:t> (PCC</a:t>
            </a:r>
            <a:r>
              <a:rPr lang="nl-NL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</a:t>
            </a:r>
            <a:r>
              <a:rPr lang="en-US" dirty="0" smtClean="0"/>
              <a:t>ighest </a:t>
            </a:r>
            <a:r>
              <a:rPr lang="en-US" dirty="0"/>
              <a:t>decision body </a:t>
            </a:r>
            <a:endParaRPr lang="en-US" dirty="0" smtClean="0"/>
          </a:p>
          <a:p>
            <a:r>
              <a:rPr lang="en-GB" dirty="0" smtClean="0"/>
              <a:t>Responsibilities</a:t>
            </a:r>
            <a:r>
              <a:rPr lang="en-GB" dirty="0"/>
              <a:t>: </a:t>
            </a:r>
            <a:r>
              <a:rPr lang="en-GB" dirty="0" err="1" smtClean="0"/>
              <a:t>i</a:t>
            </a:r>
            <a:r>
              <a:rPr lang="en-US" dirty="0" smtClean="0"/>
              <a:t>n </a:t>
            </a:r>
            <a:r>
              <a:rPr lang="en-US" dirty="0"/>
              <a:t>charge of all contractual matters including </a:t>
            </a:r>
          </a:p>
          <a:p>
            <a:pPr lvl="1"/>
            <a:r>
              <a:rPr lang="en-US" dirty="0" smtClean="0"/>
              <a:t>Legal</a:t>
            </a:r>
            <a:r>
              <a:rPr lang="en-US" dirty="0"/>
              <a:t>, ethical and financial matters (e.g. adjustments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Consortium </a:t>
            </a:r>
            <a:r>
              <a:rPr lang="en-US" dirty="0"/>
              <a:t>constitution structure and resolution of IPR issues. </a:t>
            </a:r>
          </a:p>
          <a:p>
            <a:r>
              <a:rPr lang="en-US" dirty="0" smtClean="0"/>
              <a:t>One </a:t>
            </a:r>
            <a:r>
              <a:rPr lang="en-US" dirty="0"/>
              <a:t>representative of each partner in the </a:t>
            </a:r>
            <a:r>
              <a:rPr lang="en-US" dirty="0" smtClean="0"/>
              <a:t>consortium</a:t>
            </a:r>
          </a:p>
          <a:p>
            <a:pPr lvl="1"/>
            <a:r>
              <a:rPr lang="it-IT" dirty="0"/>
              <a:t>H</a:t>
            </a:r>
            <a:r>
              <a:rPr lang="en-US" dirty="0" smtClean="0"/>
              <a:t>e/she will </a:t>
            </a:r>
            <a:r>
              <a:rPr lang="en-US" dirty="0"/>
              <a:t>have the legal authority to take decisions that commit the </a:t>
            </a:r>
            <a:r>
              <a:rPr lang="en-US" dirty="0" smtClean="0"/>
              <a:t>organization </a:t>
            </a:r>
          </a:p>
          <a:p>
            <a:r>
              <a:rPr lang="en-US" dirty="0"/>
              <a:t>C</a:t>
            </a:r>
            <a:r>
              <a:rPr lang="en-US" dirty="0" smtClean="0"/>
              <a:t>haired </a:t>
            </a:r>
            <a:r>
              <a:rPr lang="en-US" dirty="0"/>
              <a:t>by the </a:t>
            </a:r>
            <a:r>
              <a:rPr lang="en-US" dirty="0" smtClean="0"/>
              <a:t>PCO (Project </a:t>
            </a:r>
            <a:r>
              <a:rPr lang="en-US" dirty="0"/>
              <a:t>C</a:t>
            </a:r>
            <a:r>
              <a:rPr lang="en-US" dirty="0" smtClean="0"/>
              <a:t>oordinator)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43368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Project </a:t>
            </a:r>
            <a:r>
              <a:rPr lang="nl-NL" dirty="0" err="1"/>
              <a:t>Coordination</a:t>
            </a:r>
            <a:r>
              <a:rPr lang="nl-NL" dirty="0"/>
              <a:t> </a:t>
            </a:r>
            <a:r>
              <a:rPr lang="nl-NL" dirty="0" err="1"/>
              <a:t>Committee</a:t>
            </a:r>
            <a:r>
              <a:rPr lang="nl-NL" dirty="0"/>
              <a:t> (PCC</a:t>
            </a:r>
            <a:r>
              <a:rPr lang="nl-NL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This </a:t>
            </a:r>
            <a:r>
              <a:rPr lang="en-US" dirty="0"/>
              <a:t>committee </a:t>
            </a:r>
            <a:r>
              <a:rPr lang="en-US" dirty="0" smtClean="0"/>
              <a:t>meets 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nce </a:t>
            </a:r>
            <a:r>
              <a:rPr lang="en-US" dirty="0"/>
              <a:t>per </a:t>
            </a:r>
            <a:r>
              <a:rPr lang="en-US" dirty="0" smtClean="0"/>
              <a:t>year, </a:t>
            </a:r>
            <a:r>
              <a:rPr lang="en-US" dirty="0"/>
              <a:t>or 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dirty="0"/>
              <a:t>matters that require its attention </a:t>
            </a:r>
            <a:r>
              <a:rPr lang="en-US" dirty="0" smtClean="0"/>
              <a:t>arise</a:t>
            </a:r>
          </a:p>
          <a:p>
            <a:r>
              <a:rPr lang="en-US" dirty="0" smtClean="0"/>
              <a:t>Extraordinary </a:t>
            </a:r>
            <a:r>
              <a:rPr lang="en-US" dirty="0"/>
              <a:t>meetings will be called by PCO or when two or more partners in consortium formally request a </a:t>
            </a:r>
            <a:r>
              <a:rPr lang="en-US" dirty="0" smtClean="0"/>
              <a:t>PCC</a:t>
            </a:r>
          </a:p>
          <a:p>
            <a:r>
              <a:rPr lang="en-US" dirty="0" smtClean="0"/>
              <a:t>PCO </a:t>
            </a:r>
            <a:r>
              <a:rPr lang="en-US" dirty="0"/>
              <a:t>has responsibility for </a:t>
            </a:r>
            <a:endParaRPr lang="en-US" dirty="0" smtClean="0"/>
          </a:p>
          <a:p>
            <a:pPr lvl="1"/>
            <a:r>
              <a:rPr lang="en-US" dirty="0" smtClean="0"/>
              <a:t>Organization </a:t>
            </a:r>
            <a:r>
              <a:rPr lang="en-US" dirty="0"/>
              <a:t>of the PCC </a:t>
            </a:r>
            <a:r>
              <a:rPr lang="en-US" dirty="0" smtClean="0"/>
              <a:t>meetings</a:t>
            </a:r>
            <a:endParaRPr lang="en-US" dirty="0"/>
          </a:p>
          <a:p>
            <a:pPr lvl="1"/>
            <a:r>
              <a:rPr lang="en-US" dirty="0" smtClean="0"/>
              <a:t>Timely </a:t>
            </a:r>
            <a:r>
              <a:rPr lang="en-US" dirty="0"/>
              <a:t>distribution of the </a:t>
            </a:r>
            <a:r>
              <a:rPr lang="en-US" dirty="0" smtClean="0"/>
              <a:t>agenda </a:t>
            </a:r>
            <a:r>
              <a:rPr lang="en-US" dirty="0"/>
              <a:t>including matters for </a:t>
            </a:r>
            <a:r>
              <a:rPr lang="en-US" dirty="0" smtClean="0"/>
              <a:t>voting</a:t>
            </a:r>
          </a:p>
          <a:p>
            <a:r>
              <a:rPr lang="en-US" dirty="0" smtClean="0"/>
              <a:t>PCC </a:t>
            </a:r>
            <a:r>
              <a:rPr lang="en-US" dirty="0"/>
              <a:t>meetings will </a:t>
            </a:r>
            <a:r>
              <a:rPr lang="en-US" dirty="0" smtClean="0"/>
              <a:t>be </a:t>
            </a:r>
            <a:r>
              <a:rPr lang="en-US" dirty="0"/>
              <a:t>held </a:t>
            </a:r>
            <a:r>
              <a:rPr lang="en-US" dirty="0" smtClean="0"/>
              <a:t>either physically </a:t>
            </a:r>
            <a:r>
              <a:rPr lang="en-US" dirty="0"/>
              <a:t>or </a:t>
            </a:r>
            <a:r>
              <a:rPr lang="en-US" dirty="0" smtClean="0"/>
              <a:t>electronically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423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Project </a:t>
            </a:r>
            <a:r>
              <a:rPr lang="nl-NL" dirty="0" err="1" smtClean="0"/>
              <a:t>Coordinator</a:t>
            </a:r>
            <a:r>
              <a:rPr lang="nl-NL" dirty="0" smtClean="0"/>
              <a:t> (PCO)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O</a:t>
            </a:r>
            <a:r>
              <a:rPr lang="en-US" dirty="0" smtClean="0"/>
              <a:t>verall </a:t>
            </a:r>
            <a:r>
              <a:rPr lang="en-US" dirty="0"/>
              <a:t>responsibility for the organization, coordination, planning, communication and control of the </a:t>
            </a:r>
            <a:r>
              <a:rPr lang="en-US" dirty="0" smtClean="0"/>
              <a:t>project </a:t>
            </a:r>
            <a:endParaRPr lang="en-US" dirty="0"/>
          </a:p>
          <a:p>
            <a:r>
              <a:rPr lang="en-US" dirty="0" smtClean="0"/>
              <a:t>Responsibility </a:t>
            </a:r>
            <a:r>
              <a:rPr lang="en-US" dirty="0"/>
              <a:t>for communication between the consortium and the European Commission 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pecial </a:t>
            </a:r>
            <a:r>
              <a:rPr lang="en-US" dirty="0"/>
              <a:t>duty of ensuring the timely delivery of the deliverables, financial reports and any other contractually relevant document to the </a:t>
            </a:r>
            <a:r>
              <a:rPr lang="en-US" dirty="0" smtClean="0"/>
              <a:t>Commission</a:t>
            </a:r>
          </a:p>
          <a:p>
            <a:r>
              <a:rPr lang="en-US" dirty="0"/>
              <a:t>Responsibility </a:t>
            </a:r>
            <a:r>
              <a:rPr lang="en-US" dirty="0" smtClean="0"/>
              <a:t>for </a:t>
            </a:r>
            <a:r>
              <a:rPr lang="en-US" dirty="0"/>
              <a:t>communicating the views of the Commission and external </a:t>
            </a:r>
            <a:r>
              <a:rPr lang="en-US" dirty="0" smtClean="0"/>
              <a:t>stakeholders </a:t>
            </a:r>
            <a:r>
              <a:rPr lang="en-US" dirty="0"/>
              <a:t>(including project reviewers and AB members) to the </a:t>
            </a:r>
            <a:r>
              <a:rPr lang="en-US" dirty="0" smtClean="0"/>
              <a:t>consortium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8350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PCC </a:t>
            </a:r>
            <a:r>
              <a:rPr lang="it-IT" dirty="0" err="1" smtClean="0"/>
              <a:t>members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One representative </a:t>
            </a:r>
            <a:r>
              <a:rPr lang="en-US" dirty="0" smtClean="0"/>
              <a:t>from each </a:t>
            </a:r>
            <a:r>
              <a:rPr lang="en-US" dirty="0"/>
              <a:t>partner in the consortium + </a:t>
            </a:r>
            <a:r>
              <a:rPr lang="en-US" dirty="0" smtClean="0"/>
              <a:t>PCO</a:t>
            </a:r>
            <a:endParaRPr lang="en-US" dirty="0"/>
          </a:p>
          <a:p>
            <a:r>
              <a:rPr lang="it-IT" dirty="0" smtClean="0"/>
              <a:t>PCO (Project Coordinator): Damiani (CINI)</a:t>
            </a:r>
          </a:p>
          <a:p>
            <a:r>
              <a:rPr lang="it-IT" dirty="0" smtClean="0"/>
              <a:t>CINI: Malerba</a:t>
            </a:r>
          </a:p>
          <a:p>
            <a:r>
              <a:rPr lang="en-US" dirty="0" smtClean="0"/>
              <a:t>ENG:</a:t>
            </a:r>
            <a:endParaRPr lang="en-US" dirty="0"/>
          </a:p>
          <a:p>
            <a:r>
              <a:rPr lang="en-US" dirty="0" smtClean="0"/>
              <a:t>SAP:</a:t>
            </a:r>
            <a:endParaRPr lang="en-US" dirty="0"/>
          </a:p>
          <a:p>
            <a:r>
              <a:rPr lang="en-US" dirty="0" smtClean="0"/>
              <a:t>CITY:</a:t>
            </a:r>
            <a:endParaRPr lang="en-US" dirty="0"/>
          </a:p>
          <a:p>
            <a:r>
              <a:rPr lang="en-US" dirty="0" smtClean="0"/>
              <a:t>LIGHT:</a:t>
            </a:r>
            <a:endParaRPr lang="en-US" dirty="0"/>
          </a:p>
          <a:p>
            <a:r>
              <a:rPr lang="en-US" dirty="0" smtClean="0"/>
              <a:t>TAIGER:</a:t>
            </a:r>
            <a:endParaRPr lang="en-US" dirty="0"/>
          </a:p>
          <a:p>
            <a:r>
              <a:rPr lang="en-US" dirty="0" smtClean="0"/>
              <a:t>ATOS:</a:t>
            </a:r>
            <a:endParaRPr lang="en-US" dirty="0"/>
          </a:p>
          <a:p>
            <a:r>
              <a:rPr lang="en-US" dirty="0" smtClean="0"/>
              <a:t>B&amp;B:</a:t>
            </a:r>
            <a:endParaRPr lang="en-US" dirty="0"/>
          </a:p>
          <a:p>
            <a:r>
              <a:rPr lang="en-US" dirty="0" smtClean="0"/>
              <a:t>DTA:</a:t>
            </a:r>
            <a:endParaRPr lang="en-US" dirty="0"/>
          </a:p>
          <a:p>
            <a:r>
              <a:rPr lang="en-US" dirty="0" smtClean="0"/>
              <a:t>JOT: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012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Scientific &amp; Technical Committee (STC</a:t>
            </a:r>
            <a:r>
              <a:rPr lang="en-US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H</a:t>
            </a:r>
            <a:r>
              <a:rPr lang="en-GB" dirty="0" smtClean="0"/>
              <a:t>ighest technical management body </a:t>
            </a:r>
          </a:p>
          <a:p>
            <a:r>
              <a:rPr lang="en-GB" dirty="0" smtClean="0"/>
              <a:t>Responsibilities</a:t>
            </a:r>
          </a:p>
          <a:p>
            <a:pPr lvl="1"/>
            <a:r>
              <a:rPr lang="en-GB" dirty="0" smtClean="0"/>
              <a:t>Overseeing and ensuring the technical integration of project results</a:t>
            </a:r>
          </a:p>
          <a:p>
            <a:pPr lvl="1"/>
            <a:r>
              <a:rPr lang="en-GB" dirty="0" smtClean="0"/>
              <a:t>Identifying cross-cutting technical problems</a:t>
            </a:r>
          </a:p>
          <a:p>
            <a:pPr lvl="1"/>
            <a:r>
              <a:rPr lang="en-GB" dirty="0" smtClean="0"/>
              <a:t>Dealing with emerging research and technical issues </a:t>
            </a:r>
          </a:p>
          <a:p>
            <a:pPr lvl="1"/>
            <a:r>
              <a:rPr lang="en-GB" dirty="0" smtClean="0"/>
              <a:t>Dealing with innovation management and assessing the ongoing scientific &amp; technological developments </a:t>
            </a:r>
          </a:p>
          <a:p>
            <a:r>
              <a:rPr lang="en-GB" dirty="0" smtClean="0"/>
              <a:t>STC includes: </a:t>
            </a:r>
          </a:p>
          <a:p>
            <a:pPr lvl="1"/>
            <a:r>
              <a:rPr lang="it-IT" dirty="0" smtClean="0"/>
              <a:t>T</a:t>
            </a:r>
            <a:r>
              <a:rPr lang="en-GB" dirty="0" smtClean="0"/>
              <a:t>he STCO (</a:t>
            </a:r>
            <a:r>
              <a:rPr lang="en-GB" dirty="0"/>
              <a:t>Scientific-Technical </a:t>
            </a:r>
            <a:r>
              <a:rPr lang="en-GB" dirty="0" smtClean="0"/>
              <a:t>Coordinator)</a:t>
            </a:r>
          </a:p>
          <a:p>
            <a:pPr lvl="1"/>
            <a:r>
              <a:rPr lang="en-GB" dirty="0" smtClean="0"/>
              <a:t>The leaders of all the work packages of the project</a:t>
            </a:r>
          </a:p>
          <a:p>
            <a:r>
              <a:rPr lang="en-US" dirty="0"/>
              <a:t>Chaired by the </a:t>
            </a:r>
            <a:r>
              <a:rPr lang="en-GB" dirty="0"/>
              <a:t>STCO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898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Scientific &amp; Technical Committee (STC)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STC </a:t>
            </a:r>
            <a:r>
              <a:rPr lang="en-US" dirty="0"/>
              <a:t>will meet at least three times per year </a:t>
            </a:r>
            <a:endParaRPr lang="en-US" dirty="0" smtClean="0"/>
          </a:p>
          <a:p>
            <a:pPr marL="742950" lvl="2" indent="-342900"/>
            <a:r>
              <a:rPr lang="en-US" dirty="0"/>
              <a:t>Scientific</a:t>
            </a:r>
            <a:r>
              <a:rPr lang="en-US" dirty="0" smtClean="0"/>
              <a:t>-technical evaluation</a:t>
            </a:r>
          </a:p>
          <a:p>
            <a:pPr marL="457200" lvl="1" indent="-457200">
              <a:buFont typeface="Arial"/>
              <a:buChar char="•"/>
            </a:pPr>
            <a:r>
              <a:rPr lang="en-US" dirty="0" smtClean="0"/>
              <a:t>Extraordinary </a:t>
            </a:r>
            <a:r>
              <a:rPr lang="en-US" dirty="0"/>
              <a:t>meetings </a:t>
            </a:r>
            <a:r>
              <a:rPr lang="en-US" dirty="0" smtClean="0"/>
              <a:t>when required </a:t>
            </a:r>
            <a:r>
              <a:rPr lang="en-US" dirty="0"/>
              <a:t>by project </a:t>
            </a:r>
            <a:r>
              <a:rPr lang="en-US" dirty="0" smtClean="0"/>
              <a:t>partners </a:t>
            </a:r>
          </a:p>
          <a:p>
            <a:pPr marL="457200" lvl="1" indent="-457200">
              <a:buFont typeface="Arial"/>
              <a:buChar char="•"/>
            </a:pPr>
            <a:r>
              <a:rPr lang="en-US" dirty="0" smtClean="0"/>
              <a:t>STC meetings </a:t>
            </a:r>
            <a:r>
              <a:rPr lang="en-US" dirty="0"/>
              <a:t>will be held either physically or electronically</a:t>
            </a:r>
            <a:endParaRPr lang="it-IT" dirty="0"/>
          </a:p>
          <a:p>
            <a:pPr marL="457200" lvl="1" indent="-457200">
              <a:buFont typeface="Arial"/>
              <a:buChar char="•"/>
            </a:pPr>
            <a:endParaRPr lang="en-US" dirty="0"/>
          </a:p>
          <a:p>
            <a:pPr marL="342900" lvl="1" indent="-342900"/>
            <a:endParaRPr lang="en-US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379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Scientific &amp; Technical </a:t>
            </a:r>
            <a:r>
              <a:rPr lang="en-US" dirty="0" smtClean="0"/>
              <a:t>Coordinator </a:t>
            </a:r>
            <a:r>
              <a:rPr lang="en-US" dirty="0"/>
              <a:t>(</a:t>
            </a:r>
            <a:r>
              <a:rPr lang="en-US" dirty="0" smtClean="0"/>
              <a:t>STCO)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The STCO will </a:t>
            </a:r>
            <a:r>
              <a:rPr lang="en-US" dirty="0"/>
              <a:t>chair the </a:t>
            </a:r>
            <a:r>
              <a:rPr lang="en-US" dirty="0" smtClean="0"/>
              <a:t>STC 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/>
              <a:t>R</a:t>
            </a:r>
            <a:r>
              <a:rPr lang="en-US" dirty="0" smtClean="0"/>
              <a:t>esponsibility </a:t>
            </a:r>
            <a:r>
              <a:rPr lang="en-US" dirty="0"/>
              <a:t>for coordinating all technical activities of </a:t>
            </a:r>
            <a:r>
              <a:rPr lang="en-US" dirty="0" smtClean="0"/>
              <a:t>TOREADOR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The STCO is appointed </a:t>
            </a:r>
            <a:r>
              <a:rPr lang="en-US" dirty="0"/>
              <a:t>at the kick-off </a:t>
            </a:r>
            <a:r>
              <a:rPr lang="en-US" dirty="0" smtClean="0"/>
              <a:t>meeting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6953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STC </a:t>
            </a:r>
            <a:r>
              <a:rPr lang="it-IT" dirty="0" err="1" smtClean="0"/>
              <a:t>members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STC </a:t>
            </a:r>
            <a:r>
              <a:rPr lang="en-GB" dirty="0" smtClean="0"/>
              <a:t>includes STCO plus one from each WP leader </a:t>
            </a:r>
          </a:p>
          <a:p>
            <a:r>
              <a:rPr lang="it-IT" dirty="0" smtClean="0"/>
              <a:t>STCO </a:t>
            </a:r>
            <a:r>
              <a:rPr lang="en-GB" dirty="0"/>
              <a:t>(Scientific-Technical Coordinator) </a:t>
            </a:r>
            <a:r>
              <a:rPr lang="it-IT" dirty="0" smtClean="0"/>
              <a:t>: </a:t>
            </a:r>
            <a:r>
              <a:rPr lang="it-IT" sz="3100" dirty="0"/>
              <a:t>Damiani</a:t>
            </a:r>
            <a:r>
              <a:rPr lang="it-IT" dirty="0" smtClean="0"/>
              <a:t> (CINI)</a:t>
            </a:r>
          </a:p>
          <a:p>
            <a:r>
              <a:rPr lang="en-US" dirty="0" smtClean="0"/>
              <a:t>CINI (WP1 WP2 WP3 WP13 WP14):   </a:t>
            </a:r>
            <a:r>
              <a:rPr lang="en-US" dirty="0" err="1" smtClean="0"/>
              <a:t>Malerba</a:t>
            </a:r>
            <a:r>
              <a:rPr lang="en-US" dirty="0" smtClean="0"/>
              <a:t> (CINI)</a:t>
            </a:r>
            <a:endParaRPr lang="en-US" dirty="0"/>
          </a:p>
          <a:p>
            <a:r>
              <a:rPr lang="en-US" dirty="0" smtClean="0"/>
              <a:t>SAP (WP6 WP9)</a:t>
            </a:r>
            <a:endParaRPr lang="en-US" dirty="0"/>
          </a:p>
          <a:p>
            <a:r>
              <a:rPr lang="en-US" dirty="0" smtClean="0"/>
              <a:t>CITY (WP4)</a:t>
            </a:r>
            <a:endParaRPr lang="en-US" dirty="0"/>
          </a:p>
          <a:p>
            <a:r>
              <a:rPr lang="en-US" dirty="0" smtClean="0"/>
              <a:t>LIGHT (WP10)</a:t>
            </a:r>
            <a:endParaRPr lang="en-US" dirty="0"/>
          </a:p>
          <a:p>
            <a:r>
              <a:rPr lang="en-US" dirty="0" smtClean="0"/>
              <a:t>TAIGER (WP15</a:t>
            </a:r>
            <a:r>
              <a:rPr lang="en-US" dirty="0"/>
              <a:t>):        </a:t>
            </a:r>
            <a:r>
              <a:rPr lang="en-US" dirty="0" smtClean="0"/>
              <a:t>(also </a:t>
            </a:r>
            <a:r>
              <a:rPr lang="en-US" dirty="0"/>
              <a:t>Innovation </a:t>
            </a:r>
            <a:r>
              <a:rPr lang="en-US" dirty="0" smtClean="0"/>
              <a:t>Manager)</a:t>
            </a:r>
            <a:endParaRPr lang="en-US" dirty="0"/>
          </a:p>
          <a:p>
            <a:r>
              <a:rPr lang="en-US" dirty="0" smtClean="0"/>
              <a:t>ATOS (WP5)</a:t>
            </a:r>
            <a:endParaRPr lang="en-US" dirty="0"/>
          </a:p>
          <a:p>
            <a:r>
              <a:rPr lang="en-US" dirty="0" smtClean="0"/>
              <a:t>B&amp;B (WP16)</a:t>
            </a:r>
            <a:endParaRPr lang="en-US" dirty="0"/>
          </a:p>
          <a:p>
            <a:r>
              <a:rPr lang="en-US" dirty="0" smtClean="0"/>
              <a:t>DTA (WP12)</a:t>
            </a:r>
            <a:endParaRPr lang="en-US" dirty="0"/>
          </a:p>
          <a:p>
            <a:r>
              <a:rPr lang="en-US" dirty="0" smtClean="0"/>
              <a:t>JOT (WP11)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8494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Project </a:t>
            </a:r>
            <a:r>
              <a:rPr lang="nl-NL" dirty="0" smtClean="0"/>
              <a:t>Office (PO)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Infrastructure </a:t>
            </a:r>
            <a:r>
              <a:rPr lang="en-US" dirty="0"/>
              <a:t>and resources to support the </a:t>
            </a:r>
            <a:r>
              <a:rPr lang="en-US" dirty="0" smtClean="0"/>
              <a:t>project management </a:t>
            </a:r>
          </a:p>
          <a:p>
            <a:r>
              <a:rPr lang="en-US" dirty="0" smtClean="0"/>
              <a:t>It </a:t>
            </a:r>
            <a:r>
              <a:rPr lang="en-US" dirty="0"/>
              <a:t>reports to the </a:t>
            </a:r>
            <a:r>
              <a:rPr lang="en-US" dirty="0" smtClean="0"/>
              <a:t>PCC</a:t>
            </a:r>
          </a:p>
          <a:p>
            <a:r>
              <a:rPr lang="en-US" dirty="0" smtClean="0"/>
              <a:t>Responsible </a:t>
            </a:r>
            <a:r>
              <a:rPr lang="en-US" dirty="0"/>
              <a:t>for </a:t>
            </a:r>
          </a:p>
          <a:p>
            <a:pPr lvl="1"/>
            <a:r>
              <a:rPr lang="en-US" dirty="0" smtClean="0"/>
              <a:t>Financial reporting, cost claiming and budgeting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anagement </a:t>
            </a:r>
            <a:r>
              <a:rPr lang="en-US" dirty="0"/>
              <a:t>of intellectual property </a:t>
            </a:r>
            <a:r>
              <a:rPr lang="en-US" dirty="0" smtClean="0"/>
              <a:t>rights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dirty="0" smtClean="0"/>
              <a:t>anagement </a:t>
            </a:r>
            <a:r>
              <a:rPr lang="en-US" dirty="0"/>
              <a:t>of knowledge </a:t>
            </a:r>
            <a:r>
              <a:rPr lang="en-US" dirty="0" smtClean="0"/>
              <a:t>dissemination</a:t>
            </a:r>
            <a:endParaRPr lang="en-US" dirty="0"/>
          </a:p>
          <a:p>
            <a:pPr lvl="1"/>
            <a:r>
              <a:rPr lang="en-US" dirty="0"/>
              <a:t>U</a:t>
            </a:r>
            <a:r>
              <a:rPr lang="en-US" dirty="0" smtClean="0"/>
              <a:t>pdating </a:t>
            </a:r>
            <a:r>
              <a:rPr lang="en-US" dirty="0"/>
              <a:t>and </a:t>
            </a:r>
            <a:r>
              <a:rPr lang="en-US" dirty="0" smtClean="0"/>
              <a:t>consolidating </a:t>
            </a:r>
            <a:r>
              <a:rPr lang="en-US" dirty="0"/>
              <a:t>work </a:t>
            </a:r>
            <a:r>
              <a:rPr lang="en-US" dirty="0" smtClean="0"/>
              <a:t>plans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roviding </a:t>
            </a:r>
            <a:r>
              <a:rPr lang="en-US" dirty="0"/>
              <a:t>support tools to the </a:t>
            </a:r>
            <a:r>
              <a:rPr lang="en-US" dirty="0" smtClean="0"/>
              <a:t>PCC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roviding </a:t>
            </a:r>
            <a:r>
              <a:rPr lang="en-US" dirty="0"/>
              <a:t>support tools for communication in the </a:t>
            </a:r>
            <a:r>
              <a:rPr lang="en-US" dirty="0" smtClean="0"/>
              <a:t>project </a:t>
            </a:r>
          </a:p>
          <a:p>
            <a:pPr lvl="1"/>
            <a:r>
              <a:rPr lang="it-IT" dirty="0" smtClean="0"/>
              <a:t>O</a:t>
            </a:r>
            <a:r>
              <a:rPr lang="en-US" dirty="0" err="1" smtClean="0"/>
              <a:t>rganisation</a:t>
            </a:r>
            <a:r>
              <a:rPr lang="en-US" dirty="0" smtClean="0"/>
              <a:t> of </a:t>
            </a:r>
            <a:r>
              <a:rPr lang="en-US" dirty="0"/>
              <a:t>project meetings </a:t>
            </a:r>
            <a:r>
              <a:rPr lang="en-US" dirty="0" smtClean="0"/>
              <a:t>(logistics</a:t>
            </a:r>
            <a:r>
              <a:rPr lang="en-US" dirty="0"/>
              <a:t>, agenda, minutes, and tasks to be completed after </a:t>
            </a:r>
            <a:r>
              <a:rPr lang="en-US" dirty="0" smtClean="0"/>
              <a:t>meetings) </a:t>
            </a:r>
          </a:p>
          <a:p>
            <a:r>
              <a:rPr lang="en-US" dirty="0" smtClean="0"/>
              <a:t>The person in charge of project </a:t>
            </a:r>
            <a:r>
              <a:rPr lang="en-US" dirty="0"/>
              <a:t>office is appointed by the </a:t>
            </a:r>
            <a:r>
              <a:rPr lang="en-US" dirty="0" smtClean="0"/>
              <a:t>PCO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8892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Advisory</a:t>
            </a:r>
            <a:r>
              <a:rPr lang="it-IT" dirty="0" smtClean="0"/>
              <a:t> Board (AB)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AB has two workgroups</a:t>
            </a:r>
          </a:p>
          <a:p>
            <a:r>
              <a:rPr lang="en-US" dirty="0" smtClean="0"/>
              <a:t>“Specialist workgroup”</a:t>
            </a:r>
          </a:p>
          <a:p>
            <a:pPr lvl="1"/>
            <a:r>
              <a:rPr lang="en-US" dirty="0" smtClean="0"/>
              <a:t>Experts </a:t>
            </a:r>
            <a:r>
              <a:rPr lang="en-US" dirty="0"/>
              <a:t>in the fields of Big Data Analytics and Research </a:t>
            </a:r>
            <a:endParaRPr lang="en-US" dirty="0" smtClean="0"/>
          </a:p>
          <a:p>
            <a:pPr lvl="1"/>
            <a:r>
              <a:rPr lang="it-IT" dirty="0" smtClean="0"/>
              <a:t>I</a:t>
            </a:r>
            <a:r>
              <a:rPr lang="en-US" dirty="0" smtClean="0"/>
              <a:t>t aims to evaluate </a:t>
            </a:r>
            <a:r>
              <a:rPr lang="en-US" dirty="0"/>
              <a:t>the suitability, novelty, and soundness of the project results mainly from a theoretical point of view</a:t>
            </a:r>
            <a:endParaRPr lang="en-US" dirty="0" smtClean="0"/>
          </a:p>
          <a:p>
            <a:r>
              <a:rPr lang="en-US" dirty="0" smtClean="0"/>
              <a:t>“SME </a:t>
            </a:r>
            <a:r>
              <a:rPr lang="en-US" dirty="0"/>
              <a:t>focus </a:t>
            </a:r>
            <a:r>
              <a:rPr lang="en-US" dirty="0" smtClean="0"/>
              <a:t>workgroup”</a:t>
            </a:r>
          </a:p>
          <a:p>
            <a:pPr lvl="1"/>
            <a:r>
              <a:rPr lang="en-US" dirty="0" smtClean="0"/>
              <a:t>Industry </a:t>
            </a:r>
            <a:r>
              <a:rPr lang="en-US" dirty="0"/>
              <a:t>experts (mainly from SMEs</a:t>
            </a:r>
            <a:r>
              <a:rPr lang="en-US" dirty="0" smtClean="0"/>
              <a:t>)</a:t>
            </a:r>
          </a:p>
          <a:p>
            <a:pPr lvl="1"/>
            <a:r>
              <a:rPr lang="it-IT" dirty="0"/>
              <a:t>I</a:t>
            </a:r>
            <a:r>
              <a:rPr lang="en-US" dirty="0" smtClean="0"/>
              <a:t>t aims to evaluate </a:t>
            </a:r>
            <a:r>
              <a:rPr lang="en-US" dirty="0"/>
              <a:t>the impact and influence </a:t>
            </a:r>
            <a:r>
              <a:rPr lang="en-US" dirty="0" smtClean="0"/>
              <a:t>the </a:t>
            </a:r>
            <a:r>
              <a:rPr lang="en-US" dirty="0"/>
              <a:t>project results could have from an industrial point of view, mainly evaluating the benefits for European </a:t>
            </a:r>
            <a:r>
              <a:rPr lang="en-US" dirty="0" smtClean="0"/>
              <a:t>SMEs</a:t>
            </a:r>
          </a:p>
          <a:p>
            <a:r>
              <a:rPr lang="en-US" dirty="0" smtClean="0"/>
              <a:t>Advisory </a:t>
            </a:r>
            <a:r>
              <a:rPr lang="en-US" dirty="0"/>
              <a:t>Board Chair (ABC)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5987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Presentation </a:t>
            </a:r>
            <a:r>
              <a:rPr lang="it-IT" dirty="0" err="1" smtClean="0"/>
              <a:t>outline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en-GB" dirty="0" smtClean="0"/>
              <a:t>Project overview and changes to project structure</a:t>
            </a:r>
          </a:p>
          <a:p>
            <a:pPr>
              <a:lnSpc>
                <a:spcPct val="70000"/>
              </a:lnSpc>
            </a:pPr>
            <a:r>
              <a:rPr lang="en-GB" dirty="0" smtClean="0"/>
              <a:t>Governance</a:t>
            </a:r>
          </a:p>
          <a:p>
            <a:pPr>
              <a:lnSpc>
                <a:spcPct val="70000"/>
              </a:lnSpc>
            </a:pPr>
            <a:r>
              <a:rPr lang="en-GB" dirty="0" smtClean="0"/>
              <a:t>Reporting</a:t>
            </a:r>
          </a:p>
          <a:p>
            <a:pPr>
              <a:lnSpc>
                <a:spcPct val="70000"/>
              </a:lnSpc>
            </a:pPr>
            <a:r>
              <a:rPr lang="en-GB" dirty="0" smtClean="0"/>
              <a:t>Personnel costs</a:t>
            </a:r>
          </a:p>
          <a:p>
            <a:pPr>
              <a:lnSpc>
                <a:spcPct val="70000"/>
              </a:lnSpc>
            </a:pPr>
            <a:r>
              <a:rPr lang="en-GB" dirty="0" smtClean="0"/>
              <a:t>Contact details</a:t>
            </a:r>
          </a:p>
          <a:p>
            <a:pPr>
              <a:lnSpc>
                <a:spcPct val="70000"/>
              </a:lnSpc>
            </a:pPr>
            <a:endParaRPr lang="en-GB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50439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Advisory</a:t>
            </a:r>
            <a:r>
              <a:rPr lang="it-IT" dirty="0" smtClean="0"/>
              <a:t> Board (AB)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Industry and academic experts in both workgroups are not directly involved in the technical activities </a:t>
            </a:r>
            <a:endParaRPr lang="en-US" dirty="0" smtClean="0"/>
          </a:p>
          <a:p>
            <a:pPr lvl="1"/>
            <a:r>
              <a:rPr lang="en-US" dirty="0" smtClean="0"/>
              <a:t>They are </a:t>
            </a:r>
            <a:r>
              <a:rPr lang="en-US" dirty="0"/>
              <a:t>related with </a:t>
            </a:r>
            <a:r>
              <a:rPr lang="en-US" dirty="0" err="1"/>
              <a:t>organisations</a:t>
            </a:r>
            <a:r>
              <a:rPr lang="en-US" dirty="0"/>
              <a:t> having significant technical expertise and/or business activities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group will have to be consulted for the requirement elicitation </a:t>
            </a:r>
            <a:endParaRPr lang="en-US" dirty="0" smtClean="0"/>
          </a:p>
          <a:p>
            <a:pPr lvl="1"/>
            <a:r>
              <a:rPr lang="en-US" dirty="0" smtClean="0"/>
              <a:t>Support </a:t>
            </a:r>
            <a:r>
              <a:rPr lang="en-US" dirty="0"/>
              <a:t>the project to size the design to SME's </a:t>
            </a:r>
            <a:r>
              <a:rPr lang="en-US" dirty="0" smtClean="0"/>
              <a:t>needs </a:t>
            </a: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98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Advisory</a:t>
            </a:r>
            <a:r>
              <a:rPr lang="it-IT" dirty="0" smtClean="0"/>
              <a:t> Board (AB)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 membership </a:t>
            </a:r>
            <a:r>
              <a:rPr lang="en-US" dirty="0"/>
              <a:t>may be changed during the duration of the project </a:t>
            </a:r>
            <a:r>
              <a:rPr lang="en-US" dirty="0" smtClean="0"/>
              <a:t>when/if </a:t>
            </a:r>
            <a:r>
              <a:rPr lang="en-US" dirty="0"/>
              <a:t>existing members cannot </a:t>
            </a:r>
            <a:r>
              <a:rPr lang="en-US" dirty="0" smtClean="0"/>
              <a:t>fulfill </a:t>
            </a:r>
            <a:r>
              <a:rPr lang="en-US" dirty="0"/>
              <a:t>their </a:t>
            </a:r>
            <a:r>
              <a:rPr lang="en-US" dirty="0" smtClean="0"/>
              <a:t>role</a:t>
            </a:r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Advisory Board Chair (ABC) </a:t>
            </a:r>
            <a:r>
              <a:rPr lang="en-US" dirty="0" smtClean="0"/>
              <a:t>is elected </a:t>
            </a:r>
            <a:r>
              <a:rPr lang="en-US" dirty="0"/>
              <a:t>by the PCC in the beginning of the project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members of the Advisory Board will be invited </a:t>
            </a:r>
            <a:endParaRPr lang="en-US" dirty="0" smtClean="0"/>
          </a:p>
          <a:p>
            <a:pPr lvl="1"/>
            <a:r>
              <a:rPr lang="en-US" dirty="0"/>
              <a:t>T</a:t>
            </a:r>
            <a:r>
              <a:rPr lang="en-US" dirty="0" smtClean="0"/>
              <a:t>o </a:t>
            </a:r>
            <a:r>
              <a:rPr lang="en-US" dirty="0"/>
              <a:t>review project results </a:t>
            </a:r>
            <a:endParaRPr lang="en-US" dirty="0" smtClean="0"/>
          </a:p>
          <a:p>
            <a:pPr lvl="1"/>
            <a:r>
              <a:rPr lang="en-US" dirty="0" smtClean="0"/>
              <a:t>Give </a:t>
            </a:r>
            <a:r>
              <a:rPr lang="en-US" dirty="0"/>
              <a:t>feedback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board </a:t>
            </a:r>
            <a:r>
              <a:rPr lang="en-US" dirty="0" smtClean="0"/>
              <a:t>meets </a:t>
            </a:r>
            <a:r>
              <a:rPr lang="en-US" dirty="0"/>
              <a:t>annually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ypically </a:t>
            </a:r>
            <a:r>
              <a:rPr lang="en-US" dirty="0"/>
              <a:t>at the end of each </a:t>
            </a:r>
            <a:r>
              <a:rPr lang="en-US" dirty="0" smtClean="0"/>
              <a:t>year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1653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Advisory</a:t>
            </a:r>
            <a:r>
              <a:rPr lang="it-IT" dirty="0" smtClean="0"/>
              <a:t> Board (AB)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TOREADOR </a:t>
            </a:r>
            <a:r>
              <a:rPr lang="en-US" dirty="0"/>
              <a:t>consortium has already considered a potential constitution of </a:t>
            </a:r>
            <a:r>
              <a:rPr lang="en-US" dirty="0" smtClean="0"/>
              <a:t>AB</a:t>
            </a:r>
            <a:r>
              <a:rPr lang="en-US" dirty="0"/>
              <a:t> </a:t>
            </a:r>
            <a:r>
              <a:rPr lang="en-US" dirty="0" smtClean="0"/>
              <a:t>workgroups</a:t>
            </a:r>
          </a:p>
          <a:p>
            <a:r>
              <a:rPr lang="en-US" dirty="0" smtClean="0"/>
              <a:t>Some experts have been already </a:t>
            </a:r>
            <a:r>
              <a:rPr lang="en-US" dirty="0"/>
              <a:t>invited to the AB </a:t>
            </a:r>
            <a:r>
              <a:rPr lang="en-US" dirty="0" smtClean="0"/>
              <a:t>and have accepted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10596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AB </a:t>
            </a:r>
            <a:r>
              <a:rPr lang="it-IT" dirty="0" err="1" smtClean="0"/>
              <a:t>members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ABC (AB chair): </a:t>
            </a:r>
          </a:p>
          <a:p>
            <a:pPr marL="742950" lvl="2" indent="-342900"/>
            <a:r>
              <a:rPr lang="en-US" sz="2800" dirty="0" err="1"/>
              <a:t>Rong</a:t>
            </a:r>
            <a:r>
              <a:rPr lang="en-US" sz="2800" dirty="0"/>
              <a:t> Chang, </a:t>
            </a:r>
            <a:r>
              <a:rPr lang="en-US" sz="2800" dirty="0" smtClean="0"/>
              <a:t>IBM, </a:t>
            </a:r>
            <a:r>
              <a:rPr lang="en-US" sz="2800" dirty="0"/>
              <a:t>US  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“</a:t>
            </a:r>
            <a:r>
              <a:rPr lang="en-US" dirty="0"/>
              <a:t>Specialist workgroup</a:t>
            </a:r>
            <a:r>
              <a:rPr lang="en-US" dirty="0" smtClean="0"/>
              <a:t>” AB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Will </a:t>
            </a:r>
            <a:r>
              <a:rPr lang="en-US" dirty="0"/>
              <a:t>Van der Aalst, TUE, NL 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/>
              <a:t> “SME focus workgroup</a:t>
            </a:r>
            <a:r>
              <a:rPr lang="en-US" dirty="0" smtClean="0"/>
              <a:t>” AB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Massimo </a:t>
            </a:r>
            <a:r>
              <a:rPr lang="en-US" dirty="0" err="1"/>
              <a:t>Banzi</a:t>
            </a:r>
            <a:r>
              <a:rPr lang="en-US" dirty="0"/>
              <a:t>, </a:t>
            </a:r>
            <a:r>
              <a:rPr lang="en-US" dirty="0" smtClean="0"/>
              <a:t>Telecom, </a:t>
            </a:r>
            <a:r>
              <a:rPr lang="en-US" dirty="0"/>
              <a:t>Italia </a:t>
            </a:r>
            <a:r>
              <a:rPr lang="en-US" dirty="0" smtClean="0"/>
              <a:t> 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Koij</a:t>
            </a:r>
            <a:r>
              <a:rPr lang="en-US" dirty="0" smtClean="0"/>
              <a:t> </a:t>
            </a:r>
            <a:r>
              <a:rPr lang="en-US" dirty="0" err="1"/>
              <a:t>Zettsu</a:t>
            </a:r>
            <a:r>
              <a:rPr lang="en-US" dirty="0"/>
              <a:t>, NICT, Japan 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Ron Claxton, British Telecom, UK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222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Work Area Leader (WAL)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</a:t>
            </a:r>
            <a:r>
              <a:rPr lang="en-US" dirty="0" smtClean="0"/>
              <a:t>ork </a:t>
            </a:r>
            <a:r>
              <a:rPr lang="en-US" dirty="0"/>
              <a:t>area leaders </a:t>
            </a:r>
            <a:r>
              <a:rPr lang="en-US" dirty="0" smtClean="0"/>
              <a:t>must 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acilitate </a:t>
            </a:r>
            <a:r>
              <a:rPr lang="en-US" dirty="0"/>
              <a:t>the communication among WPs </a:t>
            </a:r>
            <a:endParaRPr lang="en-US" dirty="0" smtClean="0"/>
          </a:p>
          <a:p>
            <a:pPr lvl="1"/>
            <a:r>
              <a:rPr lang="en-US" dirty="0"/>
              <a:t>E</a:t>
            </a:r>
            <a:r>
              <a:rPr lang="en-US" dirty="0" smtClean="0"/>
              <a:t>nsure </a:t>
            </a:r>
            <a:r>
              <a:rPr lang="en-US" dirty="0"/>
              <a:t>early identification of </a:t>
            </a:r>
            <a:r>
              <a:rPr lang="en-US" dirty="0" smtClean="0"/>
              <a:t>problems (in </a:t>
            </a:r>
            <a:r>
              <a:rPr lang="en-US" dirty="0"/>
              <a:t>cooperation with the </a:t>
            </a:r>
            <a:r>
              <a:rPr lang="en-US" dirty="0" smtClean="0"/>
              <a:t>STCO)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4655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Work Package Leader (WPL)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</a:t>
            </a:r>
            <a:r>
              <a:rPr lang="en-US" dirty="0" smtClean="0"/>
              <a:t>ork </a:t>
            </a:r>
            <a:r>
              <a:rPr lang="en-US" dirty="0"/>
              <a:t>package leaders </a:t>
            </a:r>
            <a:r>
              <a:rPr lang="en-US" dirty="0" smtClean="0"/>
              <a:t>must </a:t>
            </a:r>
          </a:p>
          <a:p>
            <a:pPr lvl="1"/>
            <a:r>
              <a:rPr lang="it-IT" dirty="0"/>
              <a:t>M</a:t>
            </a:r>
            <a:r>
              <a:rPr lang="en-US" dirty="0" err="1" smtClean="0"/>
              <a:t>anage</a:t>
            </a:r>
            <a:r>
              <a:rPr lang="en-US" dirty="0" smtClean="0"/>
              <a:t> the </a:t>
            </a:r>
            <a:r>
              <a:rPr lang="en-US" dirty="0"/>
              <a:t>individual work package </a:t>
            </a:r>
            <a:endParaRPr lang="en-US" dirty="0" smtClean="0"/>
          </a:p>
          <a:p>
            <a:pPr lvl="1"/>
            <a:r>
              <a:rPr lang="it-IT" sz="2900" dirty="0"/>
              <a:t>E</a:t>
            </a:r>
            <a:r>
              <a:rPr lang="en-US" sz="2900" dirty="0" err="1" smtClean="0"/>
              <a:t>nsure</a:t>
            </a:r>
            <a:r>
              <a:rPr lang="en-US" sz="2900" dirty="0" smtClean="0"/>
              <a:t> </a:t>
            </a:r>
            <a:r>
              <a:rPr lang="en-US" sz="2900" dirty="0"/>
              <a:t>that the results of their work packages are integrated into the overall project results (in cooperation with the STCO)</a:t>
            </a:r>
          </a:p>
          <a:p>
            <a:r>
              <a:rPr lang="en-US" dirty="0" smtClean="0"/>
              <a:t>Other responsibilities </a:t>
            </a:r>
            <a:r>
              <a:rPr lang="en-US" dirty="0"/>
              <a:t>of WPLs </a:t>
            </a:r>
            <a:r>
              <a:rPr lang="en-US" dirty="0" smtClean="0"/>
              <a:t>are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anagement </a:t>
            </a:r>
            <a:r>
              <a:rPr lang="en-US" dirty="0"/>
              <a:t>of the technical and scientific activities of </a:t>
            </a:r>
            <a:r>
              <a:rPr lang="en-US" dirty="0" smtClean="0"/>
              <a:t>WPs</a:t>
            </a:r>
            <a:endParaRPr lang="en-US" dirty="0"/>
          </a:p>
          <a:p>
            <a:pPr lvl="1"/>
            <a:r>
              <a:rPr lang="en-US" dirty="0" smtClean="0"/>
              <a:t>Intra-package coordination </a:t>
            </a:r>
          </a:p>
          <a:p>
            <a:pPr lvl="1"/>
            <a:r>
              <a:rPr lang="en-US" dirty="0" smtClean="0"/>
              <a:t>Monitoring</a:t>
            </a:r>
            <a:r>
              <a:rPr lang="en-US" dirty="0"/>
              <a:t>, assessment and reporting of the work conducted in the work package including any identified risks </a:t>
            </a:r>
            <a:endParaRPr lang="en-US" dirty="0" smtClean="0"/>
          </a:p>
          <a:p>
            <a:pPr lvl="2"/>
            <a:r>
              <a:rPr lang="en-US" dirty="0" smtClean="0"/>
              <a:t>Reports </a:t>
            </a:r>
            <a:r>
              <a:rPr lang="en-US" dirty="0"/>
              <a:t>should be directed to PCO and </a:t>
            </a:r>
            <a:r>
              <a:rPr lang="en-US" dirty="0" smtClean="0"/>
              <a:t>STCO</a:t>
            </a:r>
          </a:p>
          <a:p>
            <a:pPr lvl="1"/>
            <a:r>
              <a:rPr lang="en-US" dirty="0" smtClean="0"/>
              <a:t>Assurance of the quality </a:t>
            </a:r>
            <a:r>
              <a:rPr lang="en-US" dirty="0"/>
              <a:t>of </a:t>
            </a:r>
            <a:r>
              <a:rPr lang="en-US" dirty="0" smtClean="0"/>
              <a:t>deliverables </a:t>
            </a:r>
            <a:r>
              <a:rPr lang="en-US" dirty="0"/>
              <a:t>within the </a:t>
            </a:r>
            <a:r>
              <a:rPr lang="en-US" dirty="0" smtClean="0"/>
              <a:t>WP </a:t>
            </a:r>
          </a:p>
          <a:p>
            <a:pPr lvl="1"/>
            <a:r>
              <a:rPr lang="en-US" dirty="0" smtClean="0"/>
              <a:t>Compliance </a:t>
            </a:r>
            <a:r>
              <a:rPr lang="en-US" dirty="0"/>
              <a:t>with the overall project quality </a:t>
            </a:r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1388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Deliverables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85 deliverables</a:t>
            </a:r>
          </a:p>
          <a:p>
            <a:r>
              <a:rPr lang="en-GB" dirty="0" smtClean="0"/>
              <a:t>First deliverable: Quality Plan (M2)</a:t>
            </a:r>
          </a:p>
          <a:p>
            <a:r>
              <a:rPr lang="en-GB" dirty="0" smtClean="0"/>
              <a:t>Deliverable internal review process</a:t>
            </a:r>
          </a:p>
          <a:p>
            <a:pPr lvl="1"/>
            <a:r>
              <a:rPr lang="en-GB" dirty="0" smtClean="0"/>
              <a:t>Two reviewers for each deliverable</a:t>
            </a:r>
          </a:p>
          <a:p>
            <a:pPr lvl="1"/>
            <a:r>
              <a:rPr lang="en-GB" dirty="0" smtClean="0"/>
              <a:t>Revivers did not contribute to the deliverable</a:t>
            </a:r>
          </a:p>
          <a:p>
            <a:pPr lvl="1"/>
            <a:r>
              <a:rPr lang="en-GB" dirty="0" smtClean="0"/>
              <a:t>See Quality Assurance WP in Work Area 5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6339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Communication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Internal communication strategy will be presented subsequently in the </a:t>
            </a:r>
            <a:r>
              <a:rPr lang="en-US" dirty="0">
                <a:solidFill>
                  <a:srgbClr val="FF0000"/>
                </a:solidFill>
              </a:rPr>
              <a:t>Project Quality </a:t>
            </a:r>
            <a:r>
              <a:rPr lang="en-US" dirty="0" smtClean="0">
                <a:solidFill>
                  <a:srgbClr val="FF0000"/>
                </a:solidFill>
              </a:rPr>
              <a:t>Plan </a:t>
            </a:r>
            <a:r>
              <a:rPr lang="en-US" dirty="0" smtClean="0"/>
              <a:t>(delivered in M2)</a:t>
            </a:r>
            <a:endParaRPr lang="en-US" dirty="0"/>
          </a:p>
          <a:p>
            <a:r>
              <a:rPr lang="en-US" dirty="0"/>
              <a:t>Information </a:t>
            </a:r>
            <a:r>
              <a:rPr lang="en-US" dirty="0" smtClean="0"/>
              <a:t>exchange</a:t>
            </a:r>
            <a:endParaRPr lang="en-US" dirty="0"/>
          </a:p>
          <a:p>
            <a:pPr lvl="1"/>
            <a:r>
              <a:rPr lang="en-US" dirty="0" smtClean="0"/>
              <a:t>Working papers</a:t>
            </a:r>
            <a:endParaRPr lang="en-US" dirty="0"/>
          </a:p>
          <a:p>
            <a:pPr lvl="1"/>
            <a:r>
              <a:rPr lang="en-US" dirty="0"/>
              <a:t>P</a:t>
            </a:r>
            <a:r>
              <a:rPr lang="en-US" dirty="0" smtClean="0"/>
              <a:t>roject meetings</a:t>
            </a:r>
            <a:endParaRPr lang="en-US" dirty="0"/>
          </a:p>
          <a:p>
            <a:pPr lvl="1"/>
            <a:r>
              <a:rPr lang="en-US" dirty="0"/>
              <a:t>W</a:t>
            </a:r>
            <a:r>
              <a:rPr lang="en-US" dirty="0" smtClean="0"/>
              <a:t>orkshops</a:t>
            </a:r>
            <a:endParaRPr lang="en-US" dirty="0"/>
          </a:p>
          <a:p>
            <a:pPr lvl="1"/>
            <a:r>
              <a:rPr lang="en-US" dirty="0"/>
              <a:t>V</a:t>
            </a:r>
            <a:r>
              <a:rPr lang="en-US" dirty="0" smtClean="0"/>
              <a:t>ideo </a:t>
            </a:r>
            <a:r>
              <a:rPr lang="en-US" dirty="0"/>
              <a:t>and telephone </a:t>
            </a:r>
            <a:r>
              <a:rPr lang="en-US" dirty="0" smtClean="0"/>
              <a:t>conferences</a:t>
            </a:r>
            <a:endParaRPr lang="en-US" dirty="0"/>
          </a:p>
          <a:p>
            <a:r>
              <a:rPr lang="en-US" dirty="0"/>
              <a:t>E-mail will be the preferred means for sharing documents and know </a:t>
            </a:r>
            <a:r>
              <a:rPr lang="en-US" dirty="0" smtClean="0"/>
              <a:t>how</a:t>
            </a:r>
          </a:p>
          <a:p>
            <a:pPr lvl="1"/>
            <a:r>
              <a:rPr lang="en-US" dirty="0" smtClean="0"/>
              <a:t>Particularly </a:t>
            </a:r>
            <a:r>
              <a:rPr lang="en-US" dirty="0"/>
              <a:t>sensitive information will be exchanged preferably by ordinary </a:t>
            </a:r>
            <a:r>
              <a:rPr lang="en-US" dirty="0" smtClean="0"/>
              <a:t>mail</a:t>
            </a:r>
            <a:endParaRPr lang="en-US" dirty="0"/>
          </a:p>
          <a:p>
            <a:r>
              <a:rPr lang="en-US" dirty="0"/>
              <a:t>Tools, file formats and configuration management used for project communication </a:t>
            </a:r>
            <a:r>
              <a:rPr lang="en-US" dirty="0" smtClean="0"/>
              <a:t>must be agreed </a:t>
            </a:r>
            <a:r>
              <a:rPr lang="en-US" dirty="0"/>
              <a:t>upon at the kick off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12665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Reporting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Reporting </a:t>
            </a:r>
            <a:r>
              <a:rPr lang="en-US" dirty="0" smtClean="0"/>
              <a:t>periods</a:t>
            </a:r>
            <a:endParaRPr lang="en-US" dirty="0"/>
          </a:p>
          <a:p>
            <a:pPr lvl="1"/>
            <a:r>
              <a:rPr lang="en-US" dirty="0"/>
              <a:t>P1: from month 1 to month </a:t>
            </a:r>
            <a:r>
              <a:rPr lang="en-US" dirty="0" smtClean="0"/>
              <a:t>12</a:t>
            </a:r>
            <a:endParaRPr lang="en-US" dirty="0"/>
          </a:p>
          <a:p>
            <a:pPr lvl="1"/>
            <a:r>
              <a:rPr lang="en-US" dirty="0"/>
              <a:t>P2: from month 13 to month </a:t>
            </a:r>
            <a:r>
              <a:rPr lang="en-US" dirty="0" smtClean="0"/>
              <a:t>24</a:t>
            </a:r>
            <a:endParaRPr lang="en-US" dirty="0"/>
          </a:p>
          <a:p>
            <a:pPr lvl="1"/>
            <a:r>
              <a:rPr lang="en-US" dirty="0"/>
              <a:t>Final: from month 25 to the last month of the </a:t>
            </a:r>
            <a:r>
              <a:rPr lang="en-US" dirty="0" smtClean="0"/>
              <a:t>project</a:t>
            </a:r>
            <a:endParaRPr lang="en-US" dirty="0"/>
          </a:p>
          <a:p>
            <a:r>
              <a:rPr lang="en-US" dirty="0"/>
              <a:t>The Coordinator has to submit a consolidated report to the EC within 60 days after the end of each reporting </a:t>
            </a:r>
            <a:r>
              <a:rPr lang="en-US" dirty="0" smtClean="0"/>
              <a:t>period</a:t>
            </a:r>
            <a:endParaRPr lang="en-US" dirty="0"/>
          </a:p>
          <a:p>
            <a:r>
              <a:rPr lang="en-US" dirty="0"/>
              <a:t>The EC has to approve the costs claimed in the financial reports and transfer the corresponding payment within 105 days of their receipt to the Coordinator</a:t>
            </a: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6970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Reporting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Periodic reports shall </a:t>
            </a:r>
            <a:r>
              <a:rPr lang="en-US" dirty="0" smtClean="0"/>
              <a:t>include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overview, including a publishable summary, of the </a:t>
            </a:r>
            <a:r>
              <a:rPr lang="en-US" dirty="0">
                <a:solidFill>
                  <a:srgbClr val="FF0000"/>
                </a:solidFill>
              </a:rPr>
              <a:t>progress of work </a:t>
            </a:r>
            <a:r>
              <a:rPr lang="en-US" dirty="0"/>
              <a:t>towards the objectives of the project, including achievements and attainment of any milestones and </a:t>
            </a:r>
            <a:r>
              <a:rPr lang="en-US" dirty="0" smtClean="0"/>
              <a:t>deliverables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n </a:t>
            </a:r>
            <a:r>
              <a:rPr lang="en-US" dirty="0"/>
              <a:t>explanation of the </a:t>
            </a:r>
            <a:r>
              <a:rPr lang="en-US" dirty="0">
                <a:solidFill>
                  <a:srgbClr val="FF0000"/>
                </a:solidFill>
              </a:rPr>
              <a:t>use of the </a:t>
            </a:r>
            <a:r>
              <a:rPr lang="en-US" dirty="0" smtClean="0">
                <a:solidFill>
                  <a:srgbClr val="FF0000"/>
                </a:solidFill>
              </a:rPr>
              <a:t>resources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>
                <a:solidFill>
                  <a:srgbClr val="FF0000"/>
                </a:solidFill>
              </a:rPr>
              <a:t>financial statement</a:t>
            </a:r>
            <a:r>
              <a:rPr lang="en-US" dirty="0"/>
              <a:t>, from </a:t>
            </a:r>
            <a:r>
              <a:rPr lang="en-US" dirty="0">
                <a:solidFill>
                  <a:srgbClr val="FF0000"/>
                </a:solidFill>
              </a:rPr>
              <a:t>each </a:t>
            </a:r>
            <a:r>
              <a:rPr lang="en-US" dirty="0" smtClean="0">
                <a:solidFill>
                  <a:srgbClr val="FF0000"/>
                </a:solidFill>
              </a:rPr>
              <a:t>beneficiary</a:t>
            </a:r>
            <a:r>
              <a:rPr lang="en-US" dirty="0" smtClean="0"/>
              <a:t>, </a:t>
            </a:r>
            <a:r>
              <a:rPr lang="en-US" dirty="0"/>
              <a:t>together with a summary financial report consolidating the claimed contribution of the Union of all the beneficiaries in an </a:t>
            </a:r>
            <a:r>
              <a:rPr lang="en-US" dirty="0" smtClean="0"/>
              <a:t>aggregated </a:t>
            </a:r>
            <a:r>
              <a:rPr lang="en-US" dirty="0"/>
              <a:t>form, based on the information provided in Form C </a:t>
            </a:r>
            <a:r>
              <a:rPr lang="en-US" dirty="0" smtClean="0"/>
              <a:t>by </a:t>
            </a:r>
            <a:r>
              <a:rPr lang="en-US" dirty="0"/>
              <a:t>each beneficiary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789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Project </a:t>
            </a:r>
            <a:r>
              <a:rPr lang="it-IT" dirty="0" err="1" smtClean="0"/>
              <a:t>overview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Duration</a:t>
            </a:r>
            <a:r>
              <a:rPr lang="it-IT" dirty="0" smtClean="0"/>
              <a:t>: from </a:t>
            </a:r>
            <a:r>
              <a:rPr lang="it-IT" dirty="0" err="1" smtClean="0"/>
              <a:t>January</a:t>
            </a:r>
            <a:r>
              <a:rPr lang="it-IT" dirty="0" smtClean="0"/>
              <a:t> 1st, 2016 to </a:t>
            </a:r>
            <a:r>
              <a:rPr lang="it-IT" dirty="0" err="1" smtClean="0"/>
              <a:t>December</a:t>
            </a:r>
            <a:r>
              <a:rPr lang="it-IT" dirty="0" smtClean="0"/>
              <a:t> 31st, 2018</a:t>
            </a:r>
          </a:p>
          <a:p>
            <a:r>
              <a:rPr lang="it-IT" dirty="0" smtClean="0"/>
              <a:t>10 </a:t>
            </a:r>
            <a:r>
              <a:rPr lang="it-IT" dirty="0" err="1"/>
              <a:t>P</a:t>
            </a:r>
            <a:r>
              <a:rPr lang="it-IT" dirty="0" err="1" smtClean="0"/>
              <a:t>artners</a:t>
            </a:r>
            <a:endParaRPr lang="it-IT" dirty="0" smtClean="0"/>
          </a:p>
          <a:p>
            <a:r>
              <a:rPr lang="it-IT" dirty="0" smtClean="0"/>
              <a:t>5 Work Package </a:t>
            </a:r>
            <a:r>
              <a:rPr lang="it-IT" dirty="0" err="1" smtClean="0"/>
              <a:t>Areas</a:t>
            </a:r>
            <a:endParaRPr lang="it-IT" dirty="0" smtClean="0"/>
          </a:p>
          <a:p>
            <a:r>
              <a:rPr lang="it-IT" dirty="0" smtClean="0"/>
              <a:t>16 </a:t>
            </a:r>
            <a:r>
              <a:rPr lang="it-IT" dirty="0"/>
              <a:t>Work </a:t>
            </a:r>
            <a:r>
              <a:rPr lang="it-IT" dirty="0" err="1" smtClean="0"/>
              <a:t>Packages</a:t>
            </a:r>
            <a:r>
              <a:rPr lang="it-IT" dirty="0" smtClean="0"/>
              <a:t> </a:t>
            </a:r>
          </a:p>
          <a:p>
            <a:r>
              <a:rPr lang="it-IT" dirty="0" smtClean="0"/>
              <a:t>85 </a:t>
            </a:r>
            <a:r>
              <a:rPr lang="it-IT" dirty="0" err="1" smtClean="0"/>
              <a:t>Deliverables</a:t>
            </a:r>
            <a:endParaRPr lang="it-IT" dirty="0" smtClean="0"/>
          </a:p>
          <a:p>
            <a:r>
              <a:rPr lang="it-IT" dirty="0" smtClean="0"/>
              <a:t>3 </a:t>
            </a:r>
            <a:r>
              <a:rPr lang="it-IT" dirty="0" err="1" smtClean="0"/>
              <a:t>Milestones</a:t>
            </a:r>
            <a:endParaRPr lang="it-IT" dirty="0" smtClean="0"/>
          </a:p>
          <a:p>
            <a:r>
              <a:rPr lang="it-IT" dirty="0" smtClean="0"/>
              <a:t>2 </a:t>
            </a:r>
            <a:r>
              <a:rPr lang="it-IT" dirty="0" err="1" smtClean="0"/>
              <a:t>Reviews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37054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Reporting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imes" charset="0"/>
              <a:buNone/>
            </a:pP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Final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report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shall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include</a:t>
            </a:r>
          </a:p>
          <a:p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lang="it-IT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final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publishable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summary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report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covering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results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conclusions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socioeconomic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impact of the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project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A</a:t>
            </a:r>
            <a:r>
              <a:rPr lang="it-IT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report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covering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the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wider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societal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implications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of the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project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endParaRPr lang="it-IT" dirty="0" smtClean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it-IT" dirty="0" err="1" smtClean="0">
                <a:latin typeface="Arial" charset="0"/>
                <a:ea typeface="ＭＳ Ｐゴシック" charset="0"/>
                <a:cs typeface="ＭＳ Ｐゴシック" charset="0"/>
              </a:rPr>
              <a:t>Including</a:t>
            </a:r>
            <a:r>
              <a:rPr lang="it-IT" dirty="0" smtClean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gender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equality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actions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ethical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issues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efforts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to involve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other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actors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and spread </a:t>
            </a:r>
            <a:r>
              <a:rPr lang="it-IT" dirty="0" err="1" smtClean="0">
                <a:latin typeface="Arial" charset="0"/>
                <a:ea typeface="ＭＳ Ｐゴシック" charset="0"/>
                <a:cs typeface="ＭＳ Ｐゴシック" charset="0"/>
              </a:rPr>
              <a:t>awareness</a:t>
            </a:r>
            <a:r>
              <a:rPr lang="it-IT" dirty="0" smtClean="0">
                <a:latin typeface="Arial" charset="0"/>
                <a:ea typeface="ＭＳ Ｐゴシック" charset="0"/>
                <a:cs typeface="ＭＳ Ｐゴシック" charset="0"/>
              </a:rPr>
              <a:t>,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as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well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as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the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plan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for the use and </a:t>
            </a:r>
            <a:r>
              <a:rPr lang="it-IT" dirty="0" err="1">
                <a:latin typeface="Arial" charset="0"/>
                <a:ea typeface="ＭＳ Ｐゴシック" charset="0"/>
                <a:cs typeface="ＭＳ Ｐゴシック" charset="0"/>
              </a:rPr>
              <a:t>dissemination</a:t>
            </a:r>
            <a:r>
              <a:rPr lang="it-IT" dirty="0">
                <a:latin typeface="Arial" charset="0"/>
                <a:ea typeface="ＭＳ Ｐゴシック" charset="0"/>
                <a:cs typeface="ＭＳ Ｐゴシック" charset="0"/>
              </a:rPr>
              <a:t> of </a:t>
            </a:r>
            <a:r>
              <a:rPr lang="it-IT" dirty="0" err="1" smtClean="0">
                <a:latin typeface="Arial" charset="0"/>
                <a:ea typeface="ＭＳ Ｐゴシック" charset="0"/>
                <a:cs typeface="ＭＳ Ｐゴシック" charset="0"/>
              </a:rPr>
              <a:t>foreground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6622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Reimbursement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of personnel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costs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496300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Times" charset="0"/>
              <a:buNone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Conditions for reimbursement of personnel costs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Personnel must be directly hired by the beneficiary (the </a:t>
            </a:r>
            <a:r>
              <a:rPr lang="en-US" dirty="0" err="1" smtClean="0">
                <a:latin typeface="Arial" charset="0"/>
                <a:ea typeface="ＭＳ Ｐゴシック" charset="0"/>
                <a:cs typeface="ＭＳ Ｐゴシック" charset="0"/>
              </a:rPr>
              <a:t>Organisation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signing the EU contract)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Personnel must work under the sole technical supervision and responsibility of the beneficiary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The beneficiary may include in its personnel costs “permanent or temporary employees”, who have permanent or temporary working contracts</a:t>
            </a:r>
          </a:p>
          <a:p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Personnel costs should reflect the total remuneration: salaries plus social security charges (but not extra costs as for example business bonus)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2026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Reimbursement of personnel costs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>
                <a:ea typeface="ＭＳ Ｐゴシック" charset="-128"/>
                <a:cs typeface="ＭＳ Ｐゴシック" charset="-128"/>
              </a:rPr>
              <a:t>Only the hours worked on the project can be charged</a:t>
            </a:r>
          </a:p>
          <a:p>
            <a:r>
              <a:rPr lang="en-GB" dirty="0" smtClean="0">
                <a:ea typeface="ＭＳ Ｐゴシック" charset="-128"/>
                <a:cs typeface="ＭＳ Ｐゴシック" charset="-128"/>
              </a:rPr>
              <a:t>Working time is the total number of hours worked, excluding holidays, personal time, sick leave, or other allowances</a:t>
            </a:r>
          </a:p>
          <a:p>
            <a:r>
              <a:rPr lang="en-GB" dirty="0">
                <a:ea typeface="ＭＳ Ｐゴシック" charset="-128"/>
                <a:cs typeface="ＭＳ Ｐゴシック" charset="-128"/>
              </a:rPr>
              <a:t>Working time to be charged must be recorded throughout the duration of the project by any reasonable means (e.g., timesheets)</a:t>
            </a:r>
          </a:p>
          <a:p>
            <a:pPr lvl="1"/>
            <a:r>
              <a:rPr lang="en-GB" dirty="0" smtClean="0">
                <a:ea typeface="ＭＳ Ｐゴシック" charset="-128"/>
                <a:cs typeface="ＭＳ Ｐゴシック" charset="-128"/>
              </a:rPr>
              <a:t>Employees have to record their time on a daily, weekly, or monthly basis using a paper or a computer-based system</a:t>
            </a:r>
          </a:p>
          <a:p>
            <a:pPr lvl="1"/>
            <a:r>
              <a:rPr lang="en-GB" dirty="0" smtClean="0">
                <a:ea typeface="ＭＳ Ｐゴシック" charset="-128"/>
                <a:cs typeface="ＭＳ Ｐゴシック" charset="-128"/>
              </a:rPr>
              <a:t>The timesheets have to be authorised and signed by the superior of the researcher or project manager</a:t>
            </a:r>
            <a:endParaRPr lang="en-GB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97828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Contact</a:t>
            </a:r>
            <a:r>
              <a:rPr lang="it-IT" dirty="0" smtClean="0"/>
              <a:t> </a:t>
            </a:r>
            <a:r>
              <a:rPr lang="it-IT" dirty="0" err="1" smtClean="0"/>
              <a:t>details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CINI</a:t>
            </a:r>
          </a:p>
          <a:p>
            <a:r>
              <a:rPr lang="it-IT" dirty="0" err="1" smtClean="0"/>
              <a:t>Address</a:t>
            </a:r>
            <a:r>
              <a:rPr lang="it-IT" dirty="0" smtClean="0"/>
              <a:t>: </a:t>
            </a:r>
            <a:r>
              <a:rPr lang="tr-TR" dirty="0" err="1" smtClean="0"/>
              <a:t>Via</a:t>
            </a:r>
            <a:r>
              <a:rPr lang="tr-TR" dirty="0" smtClean="0"/>
              <a:t> </a:t>
            </a:r>
            <a:r>
              <a:rPr lang="tr-TR" dirty="0" err="1"/>
              <a:t>Salaria</a:t>
            </a:r>
            <a:r>
              <a:rPr lang="tr-TR" dirty="0"/>
              <a:t>, 113, </a:t>
            </a:r>
            <a:r>
              <a:rPr lang="tr-TR" dirty="0" smtClean="0"/>
              <a:t>Roma, </a:t>
            </a:r>
            <a:r>
              <a:rPr lang="tr-TR" dirty="0" err="1" smtClean="0"/>
              <a:t>Italy</a:t>
            </a:r>
            <a:r>
              <a:rPr lang="tr-TR" dirty="0" smtClean="0"/>
              <a:t> (00198)</a:t>
            </a:r>
          </a:p>
          <a:p>
            <a:r>
              <a:rPr lang="tr-TR" dirty="0" smtClean="0"/>
              <a:t>Phone: </a:t>
            </a:r>
            <a:r>
              <a:rPr lang="it-IT" dirty="0"/>
              <a:t>+39 06 </a:t>
            </a:r>
            <a:r>
              <a:rPr lang="it-IT" dirty="0" smtClean="0"/>
              <a:t>77274029 or +</a:t>
            </a:r>
            <a:r>
              <a:rPr lang="it-IT" dirty="0"/>
              <a:t>39 06 77274030</a:t>
            </a:r>
            <a:endParaRPr lang="it-IT" dirty="0" smtClean="0"/>
          </a:p>
          <a:p>
            <a:r>
              <a:rPr lang="it-IT" dirty="0" err="1" smtClean="0"/>
              <a:t>Skype</a:t>
            </a:r>
            <a:r>
              <a:rPr lang="it-IT" dirty="0" smtClean="0"/>
              <a:t>:</a:t>
            </a:r>
          </a:p>
          <a:p>
            <a:r>
              <a:rPr lang="it-IT" dirty="0" smtClean="0"/>
              <a:t>Mail: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471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6000" dirty="0" smtClean="0"/>
              <a:t>Q&amp;A</a:t>
            </a:r>
            <a:endParaRPr lang="it-IT" sz="6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2498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Project </a:t>
            </a:r>
            <a:r>
              <a:rPr lang="it-IT" dirty="0" err="1" smtClean="0"/>
              <a:t>Areas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Work Package </a:t>
            </a:r>
            <a:r>
              <a:rPr lang="it-IT" dirty="0" err="1" smtClean="0"/>
              <a:t>Areas</a:t>
            </a:r>
            <a:r>
              <a:rPr lang="it-IT" dirty="0" smtClean="0"/>
              <a:t> (WPA)</a:t>
            </a:r>
          </a:p>
          <a:p>
            <a:r>
              <a:rPr lang="it-IT" dirty="0" smtClean="0"/>
              <a:t>WPA1: </a:t>
            </a:r>
            <a:r>
              <a:rPr lang="da-DK" dirty="0"/>
              <a:t>Big Data models </a:t>
            </a:r>
            <a:endParaRPr lang="da-DK" dirty="0" smtClean="0"/>
          </a:p>
          <a:p>
            <a:r>
              <a:rPr lang="it-IT" dirty="0" smtClean="0"/>
              <a:t>WPA2: </a:t>
            </a:r>
            <a:r>
              <a:rPr lang="en-US" dirty="0"/>
              <a:t>Model-based Big Data Analytics as a Service</a:t>
            </a:r>
            <a:endParaRPr lang="da-DK" dirty="0"/>
          </a:p>
          <a:p>
            <a:r>
              <a:rPr lang="it-IT" dirty="0" smtClean="0"/>
              <a:t>WPA3: </a:t>
            </a:r>
            <a:r>
              <a:rPr lang="en-US" dirty="0"/>
              <a:t>Architecture and toolkit</a:t>
            </a:r>
            <a:endParaRPr lang="da-DK" dirty="0"/>
          </a:p>
          <a:p>
            <a:r>
              <a:rPr lang="it-IT" dirty="0" smtClean="0"/>
              <a:t>WPA4: </a:t>
            </a:r>
            <a:r>
              <a:rPr lang="en-US" dirty="0"/>
              <a:t>Pilot, exploitation, and </a:t>
            </a:r>
            <a:r>
              <a:rPr lang="en-US" dirty="0" smtClean="0"/>
              <a:t>innovation</a:t>
            </a:r>
          </a:p>
          <a:p>
            <a:r>
              <a:rPr lang="it-IT" dirty="0" smtClean="0"/>
              <a:t>WPA5: </a:t>
            </a:r>
            <a:r>
              <a:rPr lang="en-US" dirty="0"/>
              <a:t>Project management</a:t>
            </a: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231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Project </a:t>
            </a:r>
            <a:r>
              <a:rPr lang="it-IT" dirty="0" err="1" smtClean="0"/>
              <a:t>structure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WP and Deliverables </a:t>
            </a:r>
            <a:r>
              <a:rPr lang="en-US" dirty="0" smtClean="0"/>
              <a:t>were renumbered!</a:t>
            </a:r>
          </a:p>
          <a:p>
            <a:r>
              <a:rPr lang="it-IT" dirty="0" smtClean="0"/>
              <a:t>EC </a:t>
            </a:r>
            <a:r>
              <a:rPr lang="it-IT" dirty="0" err="1" smtClean="0"/>
              <a:t>Commission</a:t>
            </a:r>
            <a:r>
              <a:rPr lang="it-IT" dirty="0" smtClean="0"/>
              <a:t> </a:t>
            </a:r>
            <a:r>
              <a:rPr lang="it-IT" dirty="0" err="1" smtClean="0"/>
              <a:t>does</a:t>
            </a:r>
            <a:r>
              <a:rPr lang="it-IT" dirty="0" smtClean="0"/>
              <a:t> </a:t>
            </a:r>
            <a:r>
              <a:rPr lang="it-IT" dirty="0" err="1" smtClean="0">
                <a:solidFill>
                  <a:srgbClr val="FF0000"/>
                </a:solidFill>
              </a:rPr>
              <a:t>not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/>
              <a:t>allow</a:t>
            </a:r>
            <a:r>
              <a:rPr lang="it-IT" dirty="0" smtClean="0"/>
              <a:t> </a:t>
            </a:r>
            <a:r>
              <a:rPr lang="it-IT" dirty="0" err="1" smtClean="0"/>
              <a:t>two-level</a:t>
            </a:r>
            <a:r>
              <a:rPr lang="it-IT" dirty="0" smtClean="0"/>
              <a:t> </a:t>
            </a:r>
            <a:r>
              <a:rPr lang="it-IT" dirty="0" err="1" smtClean="0"/>
              <a:t>numbering</a:t>
            </a:r>
            <a:r>
              <a:rPr lang="it-IT" dirty="0" smtClean="0"/>
              <a:t> of </a:t>
            </a:r>
            <a:r>
              <a:rPr lang="it-IT" dirty="0" err="1" smtClean="0"/>
              <a:t>WPs</a:t>
            </a:r>
            <a:r>
              <a:rPr lang="it-IT" dirty="0" smtClean="0"/>
              <a:t> (“WP 1.1” etc.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originally</a:t>
            </a:r>
            <a:r>
              <a:rPr lang="it-IT" dirty="0" smtClean="0"/>
              <a:t> </a:t>
            </a:r>
            <a:r>
              <a:rPr lang="it-IT" dirty="0" err="1" smtClean="0"/>
              <a:t>written</a:t>
            </a:r>
            <a:r>
              <a:rPr lang="it-IT" dirty="0" smtClean="0"/>
              <a:t> in the </a:t>
            </a:r>
            <a:r>
              <a:rPr lang="it-IT" dirty="0" err="1" smtClean="0"/>
              <a:t>proposal</a:t>
            </a:r>
            <a:r>
              <a:rPr lang="it-IT" dirty="0" smtClean="0"/>
              <a:t>)</a:t>
            </a:r>
          </a:p>
          <a:p>
            <a:r>
              <a:rPr lang="it-IT" dirty="0" smtClean="0"/>
              <a:t>So:</a:t>
            </a:r>
          </a:p>
          <a:p>
            <a:pPr lvl="1"/>
            <a:r>
              <a:rPr lang="it-IT" dirty="0" smtClean="0"/>
              <a:t>WP 1.1 </a:t>
            </a:r>
            <a:r>
              <a:rPr lang="it-IT" dirty="0" err="1" smtClean="0"/>
              <a:t>becomes</a:t>
            </a:r>
            <a:r>
              <a:rPr lang="it-IT" dirty="0" smtClean="0"/>
              <a:t> WP 1</a:t>
            </a:r>
          </a:p>
          <a:p>
            <a:pPr lvl="1"/>
            <a:r>
              <a:rPr lang="it-IT" dirty="0"/>
              <a:t>WP </a:t>
            </a:r>
            <a:r>
              <a:rPr lang="it-IT" dirty="0" smtClean="0"/>
              <a:t>1.2 </a:t>
            </a:r>
            <a:r>
              <a:rPr lang="it-IT" dirty="0" err="1"/>
              <a:t>becomes</a:t>
            </a:r>
            <a:r>
              <a:rPr lang="it-IT" dirty="0"/>
              <a:t> WP </a:t>
            </a:r>
            <a:r>
              <a:rPr lang="it-IT" dirty="0" smtClean="0"/>
              <a:t>2</a:t>
            </a:r>
            <a:endParaRPr lang="it-IT" dirty="0"/>
          </a:p>
          <a:p>
            <a:pPr lvl="1"/>
            <a:r>
              <a:rPr lang="it-IT" dirty="0" err="1" smtClean="0"/>
              <a:t>Deliverable</a:t>
            </a: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1.1</a:t>
            </a:r>
            <a:r>
              <a:rPr lang="it-IT" dirty="0" smtClean="0"/>
              <a:t>.1 </a:t>
            </a:r>
            <a:r>
              <a:rPr lang="it-IT" dirty="0" err="1"/>
              <a:t>becomes</a:t>
            </a:r>
            <a:r>
              <a:rPr lang="it-IT" dirty="0"/>
              <a:t> </a:t>
            </a:r>
            <a:r>
              <a:rPr lang="it-IT" dirty="0" err="1"/>
              <a:t>Deliverable</a:t>
            </a:r>
            <a:r>
              <a:rPr lang="it-IT" dirty="0"/>
              <a:t> </a:t>
            </a:r>
            <a:r>
              <a:rPr lang="it-IT" dirty="0" smtClean="0">
                <a:solidFill>
                  <a:srgbClr val="FF0000"/>
                </a:solidFill>
              </a:rPr>
              <a:t>1</a:t>
            </a:r>
            <a:r>
              <a:rPr lang="it-IT" dirty="0" smtClean="0"/>
              <a:t>.1</a:t>
            </a:r>
          </a:p>
          <a:p>
            <a:pPr lvl="1"/>
            <a:r>
              <a:rPr lang="it-IT" dirty="0" err="1"/>
              <a:t>Deliverable</a:t>
            </a:r>
            <a:r>
              <a:rPr lang="it-IT" dirty="0"/>
              <a:t> </a:t>
            </a:r>
            <a:r>
              <a:rPr lang="it-IT" dirty="0" smtClean="0">
                <a:solidFill>
                  <a:srgbClr val="FF0000"/>
                </a:solidFill>
              </a:rPr>
              <a:t>1.1</a:t>
            </a:r>
            <a:r>
              <a:rPr lang="it-IT" dirty="0" smtClean="0"/>
              <a:t>.2 </a:t>
            </a:r>
            <a:r>
              <a:rPr lang="it-IT" dirty="0" err="1"/>
              <a:t>becomes</a:t>
            </a:r>
            <a:r>
              <a:rPr lang="it-IT" dirty="0"/>
              <a:t> </a:t>
            </a:r>
            <a:r>
              <a:rPr lang="it-IT" dirty="0" err="1"/>
              <a:t>Deliverable</a:t>
            </a:r>
            <a:r>
              <a:rPr lang="it-IT" dirty="0"/>
              <a:t> </a:t>
            </a:r>
            <a:r>
              <a:rPr lang="it-IT" dirty="0" smtClean="0">
                <a:solidFill>
                  <a:srgbClr val="FF0000"/>
                </a:solidFill>
              </a:rPr>
              <a:t>1</a:t>
            </a:r>
            <a:r>
              <a:rPr lang="it-IT" dirty="0" smtClean="0"/>
              <a:t>.2</a:t>
            </a:r>
            <a:endParaRPr lang="it-IT" dirty="0"/>
          </a:p>
          <a:p>
            <a:pPr lvl="1"/>
            <a:r>
              <a:rPr lang="it-IT" dirty="0" smtClean="0"/>
              <a:t>Etc.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949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Milestones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M1 (</a:t>
            </a:r>
            <a:r>
              <a:rPr lang="it-IT" dirty="0" err="1" smtClean="0"/>
              <a:t>month</a:t>
            </a:r>
            <a:r>
              <a:rPr lang="it-IT" dirty="0" smtClean="0"/>
              <a:t> 12) “</a:t>
            </a:r>
            <a:r>
              <a:rPr lang="en-US" dirty="0" smtClean="0"/>
              <a:t>Requirements</a:t>
            </a:r>
            <a:r>
              <a:rPr lang="en-US" dirty="0"/>
              <a:t>, models, and initial set of TOREADOR </a:t>
            </a:r>
            <a:r>
              <a:rPr lang="en-US" dirty="0" err="1"/>
              <a:t>MBDAaaS</a:t>
            </a:r>
            <a:r>
              <a:rPr lang="en-US" dirty="0"/>
              <a:t> components and </a:t>
            </a:r>
            <a:r>
              <a:rPr lang="en-US" dirty="0" smtClean="0"/>
              <a:t>toolkits”</a:t>
            </a:r>
            <a:endParaRPr lang="it-IT" dirty="0" smtClean="0"/>
          </a:p>
          <a:p>
            <a:r>
              <a:rPr lang="it-IT" dirty="0" smtClean="0"/>
              <a:t>M2 </a:t>
            </a:r>
            <a:r>
              <a:rPr lang="it-IT" dirty="0"/>
              <a:t>(</a:t>
            </a:r>
            <a:r>
              <a:rPr lang="it-IT" dirty="0" err="1"/>
              <a:t>month</a:t>
            </a:r>
            <a:r>
              <a:rPr lang="it-IT" dirty="0"/>
              <a:t> </a:t>
            </a:r>
            <a:r>
              <a:rPr lang="it-IT" dirty="0" smtClean="0"/>
              <a:t>24) “</a:t>
            </a:r>
            <a:r>
              <a:rPr lang="en-US" dirty="0" smtClean="0"/>
              <a:t>Integrated </a:t>
            </a:r>
            <a:r>
              <a:rPr lang="en-US" dirty="0"/>
              <a:t>prototype implementation, pilot deployment, and advanced TOREADOR </a:t>
            </a:r>
            <a:r>
              <a:rPr lang="en-US" dirty="0" err="1"/>
              <a:t>MBDAaaS</a:t>
            </a:r>
            <a:r>
              <a:rPr lang="en-US" dirty="0"/>
              <a:t> components and </a:t>
            </a:r>
            <a:r>
              <a:rPr lang="en-US" dirty="0" smtClean="0"/>
              <a:t>toolkits”</a:t>
            </a:r>
            <a:endParaRPr lang="it-IT" dirty="0" smtClean="0"/>
          </a:p>
          <a:p>
            <a:r>
              <a:rPr lang="it-IT" dirty="0" smtClean="0"/>
              <a:t>M3 </a:t>
            </a:r>
            <a:r>
              <a:rPr lang="it-IT" dirty="0"/>
              <a:t>(</a:t>
            </a:r>
            <a:r>
              <a:rPr lang="it-IT" dirty="0" err="1"/>
              <a:t>month</a:t>
            </a:r>
            <a:r>
              <a:rPr lang="it-IT" dirty="0"/>
              <a:t> </a:t>
            </a:r>
            <a:r>
              <a:rPr lang="it-IT" dirty="0" smtClean="0"/>
              <a:t>36) “</a:t>
            </a:r>
            <a:r>
              <a:rPr lang="en-US" dirty="0" smtClean="0"/>
              <a:t>Integrated </a:t>
            </a:r>
            <a:r>
              <a:rPr lang="en-US" dirty="0"/>
              <a:t>framework and final validation based on </a:t>
            </a:r>
            <a:r>
              <a:rPr lang="en-US" dirty="0" smtClean="0"/>
              <a:t>pilots”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41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Documents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</a:t>
            </a:r>
            <a:r>
              <a:rPr lang="en-US" dirty="0"/>
              <a:t>in Horizon </a:t>
            </a:r>
            <a:r>
              <a:rPr lang="en-US" dirty="0" smtClean="0"/>
              <a:t>2020</a:t>
            </a:r>
            <a:endParaRPr lang="it-IT" dirty="0" smtClean="0"/>
          </a:p>
          <a:p>
            <a:pPr lvl="1"/>
            <a:r>
              <a:rPr lang="it-IT" dirty="0" smtClean="0"/>
              <a:t>No </a:t>
            </a:r>
            <a:r>
              <a:rPr lang="it-IT" dirty="0" err="1" smtClean="0"/>
              <a:t>DoW</a:t>
            </a:r>
            <a:r>
              <a:rPr lang="it-IT" dirty="0" smtClean="0"/>
              <a:t> (</a:t>
            </a:r>
            <a:r>
              <a:rPr lang="it-IT" dirty="0" err="1" smtClean="0"/>
              <a:t>Document</a:t>
            </a:r>
            <a:r>
              <a:rPr lang="it-IT" dirty="0" smtClean="0"/>
              <a:t> of Work) for </a:t>
            </a:r>
            <a:r>
              <a:rPr lang="it-IT" dirty="0" err="1" smtClean="0"/>
              <a:t>Horizon</a:t>
            </a:r>
            <a:r>
              <a:rPr lang="it-IT" dirty="0" smtClean="0"/>
              <a:t> 2020 </a:t>
            </a:r>
            <a:r>
              <a:rPr lang="it-IT" dirty="0" err="1" smtClean="0"/>
              <a:t>projects</a:t>
            </a:r>
            <a:endParaRPr lang="it-IT" dirty="0" smtClean="0"/>
          </a:p>
          <a:p>
            <a:pPr lvl="1"/>
            <a:r>
              <a:rPr lang="it-IT" dirty="0" err="1" smtClean="0"/>
              <a:t>DoA</a:t>
            </a:r>
            <a:r>
              <a:rPr lang="it-IT" dirty="0" smtClean="0"/>
              <a:t> (</a:t>
            </a:r>
            <a:r>
              <a:rPr lang="it-IT" dirty="0" err="1"/>
              <a:t>Document</a:t>
            </a:r>
            <a:r>
              <a:rPr lang="it-IT" dirty="0"/>
              <a:t> of </a:t>
            </a:r>
            <a:r>
              <a:rPr lang="it-IT" dirty="0" err="1" smtClean="0"/>
              <a:t>Actions</a:t>
            </a:r>
            <a:r>
              <a:rPr lang="it-IT" dirty="0" smtClean="0"/>
              <a:t>)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excerpt</a:t>
            </a:r>
            <a:r>
              <a:rPr lang="it-IT" dirty="0" smtClean="0"/>
              <a:t> of </a:t>
            </a:r>
            <a:r>
              <a:rPr lang="it-IT" dirty="0" err="1" smtClean="0"/>
              <a:t>proposal</a:t>
            </a:r>
            <a:r>
              <a:rPr lang="it-IT" dirty="0" smtClean="0"/>
              <a:t> Part B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92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Governance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The Project Coordination Committee (PCC) </a:t>
            </a:r>
          </a:p>
          <a:p>
            <a:r>
              <a:rPr lang="en-GB" dirty="0" smtClean="0"/>
              <a:t>The Project Coordinator (PCO)</a:t>
            </a:r>
          </a:p>
          <a:p>
            <a:r>
              <a:rPr lang="en-GB" dirty="0" smtClean="0"/>
              <a:t>The Scientific and Technical Committee (STC) including Innovation Manager (IM)</a:t>
            </a:r>
          </a:p>
          <a:p>
            <a:r>
              <a:rPr lang="en-GB" dirty="0" smtClean="0"/>
              <a:t>The Scientific-Technical Coordinator (STCO)</a:t>
            </a:r>
          </a:p>
          <a:p>
            <a:r>
              <a:rPr lang="en-GB" dirty="0"/>
              <a:t>The Project </a:t>
            </a:r>
            <a:r>
              <a:rPr lang="en-GB" dirty="0" smtClean="0"/>
              <a:t>Office </a:t>
            </a:r>
            <a:r>
              <a:rPr lang="en-GB" dirty="0"/>
              <a:t>(PO)</a:t>
            </a:r>
          </a:p>
          <a:p>
            <a:r>
              <a:rPr lang="en-GB" dirty="0" smtClean="0"/>
              <a:t>Advisory Board (AB), including two workgroups of experts</a:t>
            </a:r>
          </a:p>
          <a:p>
            <a:pPr lvl="1"/>
            <a:r>
              <a:rPr lang="en-GB" dirty="0" smtClean="0"/>
              <a:t>Specialist workgroup</a:t>
            </a:r>
          </a:p>
          <a:p>
            <a:pPr lvl="1"/>
            <a:r>
              <a:rPr lang="en-GB" dirty="0" smtClean="0"/>
              <a:t>SME focus workgroup</a:t>
            </a:r>
          </a:p>
          <a:p>
            <a:r>
              <a:rPr lang="en-GB" dirty="0" smtClean="0"/>
              <a:t>Advisory Board Chair (ABC)</a:t>
            </a:r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4220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 smtClean="0"/>
              <a:t>Governance</a:t>
            </a:r>
            <a:r>
              <a:rPr lang="it-IT" dirty="0" smtClean="0"/>
              <a:t>: management </a:t>
            </a:r>
            <a:r>
              <a:rPr lang="it-IT" dirty="0" err="1"/>
              <a:t>structure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84E58-AE59-1E46-989C-23B062DD24F5}" type="slidenum">
              <a:rPr lang="it-IT" smtClean="0"/>
              <a:t>9</a:t>
            </a:fld>
            <a:endParaRPr lang="it-IT"/>
          </a:p>
        </p:txBody>
      </p:sp>
      <p:pic>
        <p:nvPicPr>
          <p:cNvPr id="7" name="Immagine 6" descr="Screen Shot 2016-01-15 at 10.47.4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829" y="1722754"/>
            <a:ext cx="6807618" cy="4900311"/>
          </a:xfrm>
          <a:prstGeom prst="rect">
            <a:avLst/>
          </a:prstGeom>
        </p:spPr>
      </p:pic>
      <p:cxnSp>
        <p:nvCxnSpPr>
          <p:cNvPr id="9" name="Connettore 1 8"/>
          <p:cNvCxnSpPr/>
          <p:nvPr/>
        </p:nvCxnSpPr>
        <p:spPr>
          <a:xfrm flipV="1">
            <a:off x="457200" y="2753910"/>
            <a:ext cx="8401827" cy="45898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457200" y="2157229"/>
            <a:ext cx="1327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Commission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72988" y="3885477"/>
            <a:ext cx="1249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TOREADOR</a:t>
            </a:r>
          </a:p>
          <a:p>
            <a:r>
              <a:rPr lang="it-IT" dirty="0" err="1" smtClean="0"/>
              <a:t>project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262829" y="3181701"/>
            <a:ext cx="590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PCC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5175769" y="2830289"/>
            <a:ext cx="63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PCO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216347" y="5062825"/>
            <a:ext cx="568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STC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6127330" y="5309793"/>
            <a:ext cx="742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STCO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7633185" y="3685422"/>
            <a:ext cx="496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AB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6236985" y="3717188"/>
            <a:ext cx="6324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ABC</a:t>
            </a:r>
            <a:endParaRPr lang="it-IT" sz="2000" b="1" dirty="0">
              <a:solidFill>
                <a:srgbClr val="FF0000"/>
              </a:solidFill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5989674" y="4331753"/>
            <a:ext cx="494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smtClean="0">
                <a:solidFill>
                  <a:srgbClr val="FF0000"/>
                </a:solidFill>
              </a:rPr>
              <a:t>PO</a:t>
            </a:r>
            <a:endParaRPr lang="it-IT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785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1882</Words>
  <Application>Microsoft Macintosh PowerPoint</Application>
  <PresentationFormat>Presentazione su schermo (4:3)</PresentationFormat>
  <Paragraphs>283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Tema di Office</vt:lpstr>
      <vt:lpstr>Project Overview</vt:lpstr>
      <vt:lpstr>Presentation outline</vt:lpstr>
      <vt:lpstr>Project overview</vt:lpstr>
      <vt:lpstr>Project Areas</vt:lpstr>
      <vt:lpstr>Project structure</vt:lpstr>
      <vt:lpstr>Milestones</vt:lpstr>
      <vt:lpstr>Documents</vt:lpstr>
      <vt:lpstr>Governance</vt:lpstr>
      <vt:lpstr>Governance: management structure</vt:lpstr>
      <vt:lpstr>Project Coordination Committee (PCC)</vt:lpstr>
      <vt:lpstr>Project Coordination Committee (PCC)</vt:lpstr>
      <vt:lpstr>Project Coordinator (PCO)</vt:lpstr>
      <vt:lpstr>PCC members</vt:lpstr>
      <vt:lpstr>Scientific &amp; Technical Committee (STC)</vt:lpstr>
      <vt:lpstr>Scientific &amp; Technical Committee (STC)</vt:lpstr>
      <vt:lpstr>Scientific &amp; Technical Coordinator (STCO)</vt:lpstr>
      <vt:lpstr>STC members</vt:lpstr>
      <vt:lpstr>Project Office (PO)</vt:lpstr>
      <vt:lpstr>Advisory Board (AB)</vt:lpstr>
      <vt:lpstr>Advisory Board (AB)</vt:lpstr>
      <vt:lpstr>Advisory Board (AB)</vt:lpstr>
      <vt:lpstr>Advisory Board (AB)</vt:lpstr>
      <vt:lpstr>AB members</vt:lpstr>
      <vt:lpstr>Work Area Leader (WAL)</vt:lpstr>
      <vt:lpstr>Work Package Leader (WPL)</vt:lpstr>
      <vt:lpstr>Deliverables</vt:lpstr>
      <vt:lpstr>Communication</vt:lpstr>
      <vt:lpstr>Reporting</vt:lpstr>
      <vt:lpstr>Reporting</vt:lpstr>
      <vt:lpstr>Reporting</vt:lpstr>
      <vt:lpstr>Reimbursement of personnel costs</vt:lpstr>
      <vt:lpstr>Reimbursement of personnel costs</vt:lpstr>
      <vt:lpstr>Contact details</vt:lpstr>
      <vt:lpstr>Presentazione di PowerPoint</vt:lpstr>
    </vt:vector>
  </TitlesOfParts>
  <Company>UNIMI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Francesco Zavatarelli</dc:creator>
  <cp:lastModifiedBy>Francesco Zavatarelli</cp:lastModifiedBy>
  <cp:revision>126</cp:revision>
  <dcterms:created xsi:type="dcterms:W3CDTF">2016-01-14T22:53:55Z</dcterms:created>
  <dcterms:modified xsi:type="dcterms:W3CDTF">2016-01-18T10:56:50Z</dcterms:modified>
</cp:coreProperties>
</file>