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2" r:id="rId2"/>
    <p:sldId id="297" r:id="rId3"/>
    <p:sldId id="273" r:id="rId4"/>
    <p:sldId id="295" r:id="rId5"/>
    <p:sldId id="296" r:id="rId6"/>
    <p:sldId id="287" r:id="rId7"/>
    <p:sldId id="275" r:id="rId8"/>
    <p:sldId id="276" r:id="rId9"/>
    <p:sldId id="277" r:id="rId10"/>
    <p:sldId id="278" r:id="rId11"/>
    <p:sldId id="269" r:id="rId12"/>
    <p:sldId id="270" r:id="rId13"/>
    <p:sldId id="281" r:id="rId14"/>
    <p:sldId id="284" r:id="rId15"/>
    <p:sldId id="299" r:id="rId16"/>
    <p:sldId id="298" r:id="rId17"/>
    <p:sldId id="300" r:id="rId18"/>
    <p:sldId id="301" r:id="rId19"/>
    <p:sldId id="259" r:id="rId20"/>
    <p:sldId id="290" r:id="rId21"/>
    <p:sldId id="260" r:id="rId22"/>
    <p:sldId id="267" r:id="rId23"/>
    <p:sldId id="268" r:id="rId24"/>
    <p:sldId id="291" r:id="rId25"/>
    <p:sldId id="282" r:id="rId26"/>
    <p:sldId id="286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6" autoAdjust="0"/>
    <p:restoredTop sz="97790" autoAdjust="0"/>
  </p:normalViewPr>
  <p:slideViewPr>
    <p:cSldViewPr snapToGrid="0" snapToObjects="1">
      <p:cViewPr varScale="1">
        <p:scale>
          <a:sx n="70" d="100"/>
          <a:sy n="70" d="100"/>
        </p:scale>
        <p:origin x="-1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miRNA distribution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Foglio1!$A$2:$A$6</c:f>
              <c:strCache>
                <c:ptCount val="5"/>
                <c:pt idx="0">
                  <c:v>mir-200 family</c:v>
                </c:pt>
                <c:pt idx="1">
                  <c:v>mir-205</c:v>
                </c:pt>
                <c:pt idx="2">
                  <c:v>mir-31</c:v>
                </c:pt>
                <c:pt idx="3">
                  <c:v>mir-135b</c:v>
                </c:pt>
                <c:pt idx="4">
                  <c:v>others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1814.0</c:v>
                </c:pt>
                <c:pt idx="1">
                  <c:v>161.0</c:v>
                </c:pt>
                <c:pt idx="2">
                  <c:v>44.0</c:v>
                </c:pt>
                <c:pt idx="3">
                  <c:v>73.0</c:v>
                </c:pt>
                <c:pt idx="4">
                  <c:v>77.0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it-IT" sz="1100" baseline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miRNA distribution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Foglio1!$A$2:$A$6</c:f>
              <c:strCache>
                <c:ptCount val="5"/>
                <c:pt idx="0">
                  <c:v>mir-200 family</c:v>
                </c:pt>
                <c:pt idx="1">
                  <c:v>mir-205</c:v>
                </c:pt>
                <c:pt idx="2">
                  <c:v>mir-31</c:v>
                </c:pt>
                <c:pt idx="3">
                  <c:v>mir-135b</c:v>
                </c:pt>
                <c:pt idx="4">
                  <c:v>others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1814.0</c:v>
                </c:pt>
                <c:pt idx="1">
                  <c:v>161.0</c:v>
                </c:pt>
                <c:pt idx="2">
                  <c:v>44.0</c:v>
                </c:pt>
                <c:pt idx="3">
                  <c:v>73.0</c:v>
                </c:pt>
                <c:pt idx="4">
                  <c:v>77.0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it-IT" sz="1100" baseline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Sheet1!$A$1:$A$2</c:f>
              <c:strCache>
                <c:ptCount val="2"/>
                <c:pt idx="0">
                  <c:v>normal</c:v>
                </c:pt>
                <c:pt idx="1">
                  <c:v>cancer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22.846</c:v>
                </c:pt>
                <c:pt idx="1">
                  <c:v>62.2517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2818008"/>
        <c:axId val="2135409336"/>
        <c:axId val="0"/>
      </c:bar3DChart>
      <c:catAx>
        <c:axId val="2132818008"/>
        <c:scaling>
          <c:orientation val="minMax"/>
        </c:scaling>
        <c:delete val="1"/>
        <c:axPos val="b"/>
        <c:majorTickMark val="out"/>
        <c:minorTickMark val="none"/>
        <c:tickLblPos val="nextTo"/>
        <c:crossAx val="2135409336"/>
        <c:crosses val="autoZero"/>
        <c:auto val="1"/>
        <c:lblAlgn val="ctr"/>
        <c:lblOffset val="100"/>
        <c:noMultiLvlLbl val="0"/>
      </c:catAx>
      <c:valAx>
        <c:axId val="2135409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pPr>
            <a:endParaRPr lang="en-US"/>
          </a:p>
        </c:txPr>
        <c:crossAx val="2132818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Sheet1!$A$1:$A$2</c:f>
              <c:strCache>
                <c:ptCount val="2"/>
                <c:pt idx="0">
                  <c:v>normal</c:v>
                </c:pt>
                <c:pt idx="1">
                  <c:v>cancer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22.846</c:v>
                </c:pt>
                <c:pt idx="1">
                  <c:v>62.2517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5788008"/>
        <c:axId val="2135790952"/>
        <c:axId val="0"/>
      </c:bar3DChart>
      <c:catAx>
        <c:axId val="2135788008"/>
        <c:scaling>
          <c:orientation val="minMax"/>
        </c:scaling>
        <c:delete val="1"/>
        <c:axPos val="b"/>
        <c:majorTickMark val="out"/>
        <c:minorTickMark val="none"/>
        <c:tickLblPos val="nextTo"/>
        <c:crossAx val="2135790952"/>
        <c:crosses val="autoZero"/>
        <c:auto val="1"/>
        <c:lblAlgn val="ctr"/>
        <c:lblOffset val="100"/>
        <c:noMultiLvlLbl val="0"/>
      </c:catAx>
      <c:valAx>
        <c:axId val="2135790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pPr>
            <a:endParaRPr lang="en-US"/>
          </a:p>
        </c:txPr>
        <c:crossAx val="2135788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17754-087A-714A-B8CE-64C3A664440D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1EEF-D7B3-E342-A717-B43ACA08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6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15C83-2AF1-BD43-B0AA-9F1349CDF53B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2C536-88ED-9E4B-9DB2-8C906DF3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6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6AD510-911D-204C-81D0-A03F26212564}" type="slidenum">
              <a:rPr lang="it-IT" sz="1200">
                <a:latin typeface="Calibri" charset="0"/>
              </a:rPr>
              <a:pPr eaLnBrk="1" hangingPunct="1"/>
              <a:t>1</a:t>
            </a:fld>
            <a:endParaRPr lang="it-IT" sz="1200">
              <a:latin typeface="Calibri" charset="0"/>
            </a:endParaRPr>
          </a:p>
        </p:txBody>
      </p:sp>
      <p:sp>
        <p:nvSpPr>
          <p:cNvPr id="16387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D2E1-CCD5-1D4E-8009-4E8298B3AB24}" type="datetime1">
              <a:rPr lang="en-US" smtClean="0"/>
              <a:t>10/09/14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 smtClean="0"/>
              <a:t>Palermo, 9-12 Sept 2014   Paci  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189663"/>
            <a:ext cx="822960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3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9088-963D-6C4D-8B3B-E788A0A43E6A}" type="datetime1">
              <a:rPr lang="en-US" smtClean="0"/>
              <a:t>10/09/14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Palermo, 9-12 Sept 2014   Paci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189663"/>
            <a:ext cx="822960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81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6488-B763-F240-917F-DD77C2D7DA30}" type="datetime1">
              <a:rPr lang="en-US" smtClean="0"/>
              <a:t>10/09/14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Palermo, 9-12 Sept 2014   Paci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189663"/>
            <a:ext cx="822960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2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FDF5-20A4-594B-8AE8-D110339EBDF8}" type="datetime1">
              <a:rPr lang="en-US" smtClean="0"/>
              <a:t>10/09/14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Palermo, 9-12 Sept 2014   Paci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189663"/>
            <a:ext cx="822960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20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DAF8-7DE0-7442-B7EC-9BDAFB7CAC31}" type="datetime1">
              <a:rPr lang="en-US" smtClean="0"/>
              <a:t>10/09/14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Palermo, 9-12 Sept 2014   Paci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189663"/>
            <a:ext cx="822960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08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BA9-BFAC-6A44-B996-F2B781A185A5}" type="datetime1">
              <a:rPr lang="en-US" smtClean="0"/>
              <a:t>10/09/14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Palermo, 9-12 Sept 2014   Paci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189663"/>
            <a:ext cx="822960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8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AEA5-AB8C-7D44-84D6-8C388C04468E}" type="datetime1">
              <a:rPr lang="en-US" smtClean="0"/>
              <a:t>10/09/14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Palermo, 9-12 Sept 2014   Paci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189663"/>
            <a:ext cx="822960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9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2C49-144B-0A42-A7D6-A1F2EDEB7C4B}" type="datetime1">
              <a:rPr lang="en-US" smtClean="0"/>
              <a:t>10/09/14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Palermo, 9-12 Sept 2014   Paci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6189663"/>
            <a:ext cx="822960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47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6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D85E-22CA-6942-9EB8-9D3BD9F05A55}" type="datetime1">
              <a:rPr lang="en-US" smtClean="0"/>
              <a:t>10/09/14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Palermo, 9-12 Sept 2014   Paci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189663"/>
            <a:ext cx="822960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4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34C-B315-A44F-8951-282D5880FAF2}" type="datetime1">
              <a:rPr lang="en-US" smtClean="0"/>
              <a:t>10/09/14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Palermo, 9-12 Sept 2014   Paci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64F9-A02F-4B43-AFA5-498127B4F23C}" type="datetime1">
              <a:rPr lang="en-US" smtClean="0"/>
              <a:t>10/09/14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7F6B-5353-7649-93AD-3544739B5F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Palermo, 9-12 Sept 2014   </a:t>
            </a:r>
            <a:r>
              <a:rPr lang="en-US" dirty="0"/>
              <a:t>Paci  </a:t>
            </a:r>
          </a:p>
        </p:txBody>
      </p:sp>
    </p:spTree>
    <p:extLst>
      <p:ext uri="{BB962C8B-B14F-4D97-AF65-F5344CB8AC3E}">
        <p14:creationId xmlns:p14="http://schemas.microsoft.com/office/powerpoint/2010/main" val="373341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85800" y="1862667"/>
            <a:ext cx="7772400" cy="173778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GB" sz="3200" dirty="0" smtClean="0">
                <a:latin typeface="Calibri" charset="0"/>
                <a:ea typeface="ＭＳ Ｐゴシック" charset="0"/>
                <a:cs typeface="Calibri" charset="0"/>
              </a:rPr>
              <a:t>Computational analysis identifies a sponge interaction network between long noncoding RNAs and </a:t>
            </a:r>
            <a:r>
              <a:rPr lang="en-GB" sz="3200" dirty="0" err="1" smtClean="0">
                <a:latin typeface="Calibri" charset="0"/>
                <a:ea typeface="ＭＳ Ｐゴシック" charset="0"/>
                <a:cs typeface="Calibri" charset="0"/>
              </a:rPr>
              <a:t>mRNAS</a:t>
            </a:r>
            <a:r>
              <a:rPr lang="en-GB" sz="3200" dirty="0" smtClean="0">
                <a:latin typeface="Calibri" charset="0"/>
                <a:ea typeface="ＭＳ Ｐゴシック" charset="0"/>
                <a:cs typeface="Calibri" charset="0"/>
              </a:rPr>
              <a:t> in human breast cancer</a:t>
            </a:r>
            <a:endParaRPr lang="en-GB" sz="3200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5363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Paola Paci</a:t>
            </a:r>
            <a:endParaRPr lang="en-US" sz="2000" b="1" i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IASI </a:t>
            </a:r>
            <a:r>
              <a:rPr lang="en-US" sz="2000" b="1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Institute of System Analysis and Computer Science</a:t>
            </a:r>
            <a:endParaRPr lang="en-US" sz="2000" b="1" i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CNR</a:t>
            </a:r>
            <a:r>
              <a:rPr lang="en-US" sz="2000" b="1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-National Research Council</a:t>
            </a:r>
            <a:endParaRPr lang="en-US" sz="2000" b="1" i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Roma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Palermo, 9-12 Sept 2014   Paci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9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Partial correlation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5167313" y="2592388"/>
            <a:ext cx="2270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Long non coding</a:t>
            </a:r>
          </a:p>
        </p:txBody>
      </p:sp>
      <p:sp>
        <p:nvSpPr>
          <p:cNvPr id="24582" name="TextBox 12"/>
          <p:cNvSpPr txBox="1">
            <a:spLocks noChangeArrowheads="1"/>
          </p:cNvSpPr>
          <p:nvPr/>
        </p:nvSpPr>
        <p:spPr bwMode="auto">
          <a:xfrm>
            <a:off x="4335463" y="4546600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</a:rPr>
              <a:t>mRNA</a:t>
            </a: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7029450" y="4546600"/>
            <a:ext cx="1479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</a:rPr>
              <a:t>microRNA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6226175" y="3168650"/>
            <a:ext cx="1588" cy="285908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/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4581" idx="2"/>
            <a:endCxn id="24583" idx="0"/>
          </p:cNvCxnSpPr>
          <p:nvPr/>
        </p:nvCxnSpPr>
        <p:spPr>
          <a:xfrm rot="16200000" flipH="1">
            <a:off x="6288881" y="3066257"/>
            <a:ext cx="1493837" cy="146685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/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6" name="TextBox 16"/>
          <p:cNvSpPr txBox="1">
            <a:spLocks noChangeArrowheads="1"/>
          </p:cNvSpPr>
          <p:nvPr/>
        </p:nvSpPr>
        <p:spPr bwMode="auto">
          <a:xfrm>
            <a:off x="1600200" y="2592388"/>
            <a:ext cx="2271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Long non coding</a:t>
            </a:r>
          </a:p>
        </p:txBody>
      </p:sp>
      <p:sp>
        <p:nvSpPr>
          <p:cNvPr id="24587" name="TextBox 18"/>
          <p:cNvSpPr txBox="1">
            <a:spLocks noChangeArrowheads="1"/>
          </p:cNvSpPr>
          <p:nvPr/>
        </p:nvSpPr>
        <p:spPr bwMode="auto">
          <a:xfrm>
            <a:off x="769938" y="4546600"/>
            <a:ext cx="1004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mRNA</a:t>
            </a:r>
          </a:p>
        </p:txBody>
      </p:sp>
      <p:cxnSp>
        <p:nvCxnSpPr>
          <p:cNvPr id="21" name="Straight Arrow Connector 20"/>
          <p:cNvCxnSpPr>
            <a:endCxn id="24586" idx="2"/>
          </p:cNvCxnSpPr>
          <p:nvPr/>
        </p:nvCxnSpPr>
        <p:spPr>
          <a:xfrm flipV="1">
            <a:off x="1193800" y="3052763"/>
            <a:ext cx="1541463" cy="146208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/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69938" y="2592388"/>
            <a:ext cx="3101975" cy="24161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335463" y="2592388"/>
            <a:ext cx="4173537" cy="24161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9938" y="2227263"/>
            <a:ext cx="3101975" cy="31273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Direct correlation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335463" y="2227263"/>
            <a:ext cx="4173537" cy="30797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Indirect correlation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10</a:t>
            </a:fld>
            <a:endParaRPr lang="en-US"/>
          </a:p>
        </p:txBody>
      </p:sp>
      <p:sp>
        <p:nvSpPr>
          <p:cNvPr id="22" name="CasellaDiTesto 15"/>
          <p:cNvSpPr txBox="1"/>
          <p:nvPr/>
        </p:nvSpPr>
        <p:spPr>
          <a:xfrm>
            <a:off x="2939425" y="3518861"/>
            <a:ext cx="77594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PC=SC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S=0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CasellaDiTesto 15"/>
          <p:cNvSpPr txBox="1"/>
          <p:nvPr/>
        </p:nvSpPr>
        <p:spPr>
          <a:xfrm>
            <a:off x="4837735" y="3518861"/>
            <a:ext cx="65915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PC=0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S&gt;&gt;0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asellaDiTesto 15"/>
          <p:cNvSpPr txBox="1"/>
          <p:nvPr/>
        </p:nvSpPr>
        <p:spPr>
          <a:xfrm>
            <a:off x="3190343" y="5361322"/>
            <a:ext cx="238095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PC = Partial Correlation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SC = Simple Correlation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  S = Sensitivity correlation = SC-PC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7200" y="1528839"/>
            <a:ext cx="8237403" cy="4536552"/>
            <a:chOff x="41945" y="917109"/>
            <a:chExt cx="9087193" cy="5004555"/>
          </a:xfrm>
        </p:grpSpPr>
        <p:sp>
          <p:nvSpPr>
            <p:cNvPr id="4" name="Rettangolo 313"/>
            <p:cNvSpPr/>
            <p:nvPr/>
          </p:nvSpPr>
          <p:spPr>
            <a:xfrm>
              <a:off x="41945" y="3455570"/>
              <a:ext cx="9042834" cy="2466094"/>
            </a:xfrm>
            <a:prstGeom prst="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310"/>
            <p:cNvSpPr/>
            <p:nvPr/>
          </p:nvSpPr>
          <p:spPr>
            <a:xfrm>
              <a:off x="48779" y="917109"/>
              <a:ext cx="9036000" cy="2466094"/>
            </a:xfrm>
            <a:prstGeom prst="rect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1 235"/>
            <p:cNvCxnSpPr/>
            <p:nvPr/>
          </p:nvCxnSpPr>
          <p:spPr>
            <a:xfrm flipH="1">
              <a:off x="8586815" y="2368694"/>
              <a:ext cx="138324" cy="18963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Line 409"/>
            <p:cNvSpPr>
              <a:spLocks noChangeShapeType="1"/>
            </p:cNvSpPr>
            <p:nvPr/>
          </p:nvSpPr>
          <p:spPr bwMode="auto">
            <a:xfrm flipV="1">
              <a:off x="7678844" y="1492971"/>
              <a:ext cx="1588" cy="1296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" name="Line 412"/>
            <p:cNvSpPr>
              <a:spLocks noChangeShapeType="1"/>
            </p:cNvSpPr>
            <p:nvPr/>
          </p:nvSpPr>
          <p:spPr bwMode="auto">
            <a:xfrm flipV="1">
              <a:off x="7678844" y="2781358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" name="Rectangle 414"/>
            <p:cNvSpPr>
              <a:spLocks noChangeArrowheads="1"/>
            </p:cNvSpPr>
            <p:nvPr/>
          </p:nvSpPr>
          <p:spPr bwMode="auto">
            <a:xfrm>
              <a:off x="7612169" y="2828983"/>
              <a:ext cx="9137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-1</a:t>
              </a:r>
              <a:endParaRPr kumimoji="0" lang="it-I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" name="Line 415"/>
            <p:cNvSpPr>
              <a:spLocks noChangeShapeType="1"/>
            </p:cNvSpPr>
            <p:nvPr/>
          </p:nvSpPr>
          <p:spPr bwMode="auto">
            <a:xfrm flipV="1">
              <a:off x="8221769" y="2781358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" name="Rectangle 417"/>
            <p:cNvSpPr>
              <a:spLocks noChangeArrowheads="1"/>
            </p:cNvSpPr>
            <p:nvPr/>
          </p:nvSpPr>
          <p:spPr bwMode="auto">
            <a:xfrm>
              <a:off x="8193194" y="2828983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0</a:t>
              </a:r>
              <a:endParaRPr kumimoji="0" lang="it-I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" name="Line 418"/>
            <p:cNvSpPr>
              <a:spLocks noChangeShapeType="1"/>
            </p:cNvSpPr>
            <p:nvPr/>
          </p:nvSpPr>
          <p:spPr bwMode="auto">
            <a:xfrm flipV="1">
              <a:off x="8764694" y="2781358"/>
              <a:ext cx="158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" name="Rectangle 420"/>
            <p:cNvSpPr>
              <a:spLocks noChangeArrowheads="1"/>
            </p:cNvSpPr>
            <p:nvPr/>
          </p:nvSpPr>
          <p:spPr bwMode="auto">
            <a:xfrm>
              <a:off x="8736119" y="2828983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1</a:t>
              </a:r>
              <a:endParaRPr kumimoji="0" lang="it-I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" name="Line 421"/>
            <p:cNvSpPr>
              <a:spLocks noChangeShapeType="1"/>
            </p:cNvSpPr>
            <p:nvPr/>
          </p:nvSpPr>
          <p:spPr bwMode="auto">
            <a:xfrm>
              <a:off x="7678844" y="2800408"/>
              <a:ext cx="9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" name="Line 422"/>
            <p:cNvSpPr>
              <a:spLocks noChangeShapeType="1"/>
            </p:cNvSpPr>
            <p:nvPr/>
          </p:nvSpPr>
          <p:spPr bwMode="auto">
            <a:xfrm flipH="1">
              <a:off x="8745644" y="2800408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" name="Rectangle 423"/>
            <p:cNvSpPr>
              <a:spLocks noChangeArrowheads="1"/>
            </p:cNvSpPr>
            <p:nvPr/>
          </p:nvSpPr>
          <p:spPr bwMode="auto">
            <a:xfrm>
              <a:off x="7574069" y="2724208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0</a:t>
              </a:r>
              <a:endParaRPr kumimoji="0" lang="it-I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" name="Line 424"/>
            <p:cNvSpPr>
              <a:spLocks noChangeShapeType="1"/>
            </p:cNvSpPr>
            <p:nvPr/>
          </p:nvSpPr>
          <p:spPr bwMode="auto">
            <a:xfrm>
              <a:off x="7678844" y="2476558"/>
              <a:ext cx="9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" name="Line 427"/>
            <p:cNvSpPr>
              <a:spLocks noChangeShapeType="1"/>
            </p:cNvSpPr>
            <p:nvPr/>
          </p:nvSpPr>
          <p:spPr bwMode="auto">
            <a:xfrm>
              <a:off x="7678844" y="2162233"/>
              <a:ext cx="9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" name="Rectangle 429"/>
            <p:cNvSpPr>
              <a:spLocks noChangeArrowheads="1"/>
            </p:cNvSpPr>
            <p:nvPr/>
          </p:nvSpPr>
          <p:spPr bwMode="auto">
            <a:xfrm>
              <a:off x="7574069" y="2086033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1</a:t>
              </a:r>
              <a:endParaRPr kumimoji="0" lang="it-I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" name="Line 430"/>
            <p:cNvSpPr>
              <a:spLocks noChangeShapeType="1"/>
            </p:cNvSpPr>
            <p:nvPr/>
          </p:nvSpPr>
          <p:spPr bwMode="auto">
            <a:xfrm>
              <a:off x="7678844" y="1838383"/>
              <a:ext cx="9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Line 433"/>
            <p:cNvSpPr>
              <a:spLocks noChangeShapeType="1"/>
            </p:cNvSpPr>
            <p:nvPr/>
          </p:nvSpPr>
          <p:spPr bwMode="auto">
            <a:xfrm>
              <a:off x="7678844" y="1524058"/>
              <a:ext cx="95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" name="Rectangle 435"/>
            <p:cNvSpPr>
              <a:spLocks noChangeArrowheads="1"/>
            </p:cNvSpPr>
            <p:nvPr/>
          </p:nvSpPr>
          <p:spPr bwMode="auto">
            <a:xfrm>
              <a:off x="7574069" y="1447858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2</a:t>
              </a:r>
              <a:endParaRPr kumimoji="0" lang="it-I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6800012" y="1461403"/>
              <a:ext cx="298694" cy="1644140"/>
              <a:chOff x="6800012" y="1461403"/>
              <a:chExt cx="298694" cy="1644140"/>
            </a:xfrm>
          </p:grpSpPr>
          <p:grpSp>
            <p:nvGrpSpPr>
              <p:cNvPr id="24" name="Gruppo 682"/>
              <p:cNvGrpSpPr/>
              <p:nvPr/>
            </p:nvGrpSpPr>
            <p:grpSpPr>
              <a:xfrm>
                <a:off x="6954436" y="1477482"/>
                <a:ext cx="144270" cy="1628061"/>
                <a:chOff x="7265551" y="1368425"/>
                <a:chExt cx="144270" cy="1628061"/>
              </a:xfrm>
            </p:grpSpPr>
            <p:sp>
              <p:nvSpPr>
                <p:cNvPr id="25" name="Rectangle 455"/>
                <p:cNvSpPr>
                  <a:spLocks noChangeArrowheads="1"/>
                </p:cNvSpPr>
                <p:nvPr/>
              </p:nvSpPr>
              <p:spPr bwMode="auto">
                <a:xfrm>
                  <a:off x="7265551" y="2873375"/>
                  <a:ext cx="57708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0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" name="Rectangle 458"/>
                <p:cNvSpPr>
                  <a:spLocks noChangeArrowheads="1"/>
                </p:cNvSpPr>
                <p:nvPr/>
              </p:nvSpPr>
              <p:spPr bwMode="auto">
                <a:xfrm>
                  <a:off x="7265551" y="2578100"/>
                  <a:ext cx="144270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0.2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7" name="Rectangle 461"/>
                <p:cNvSpPr>
                  <a:spLocks noChangeArrowheads="1"/>
                </p:cNvSpPr>
                <p:nvPr/>
              </p:nvSpPr>
              <p:spPr bwMode="auto">
                <a:xfrm>
                  <a:off x="7265551" y="2273300"/>
                  <a:ext cx="144270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0.4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8" name="Rectangle 464"/>
                <p:cNvSpPr>
                  <a:spLocks noChangeArrowheads="1"/>
                </p:cNvSpPr>
                <p:nvPr/>
              </p:nvSpPr>
              <p:spPr bwMode="auto">
                <a:xfrm>
                  <a:off x="7265551" y="1968500"/>
                  <a:ext cx="144270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0.6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9" name="Rectangle 467"/>
                <p:cNvSpPr>
                  <a:spLocks noChangeArrowheads="1"/>
                </p:cNvSpPr>
                <p:nvPr/>
              </p:nvSpPr>
              <p:spPr bwMode="auto">
                <a:xfrm>
                  <a:off x="7265551" y="1663700"/>
                  <a:ext cx="144270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0.8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0" name="Rectangle 470"/>
                <p:cNvSpPr>
                  <a:spLocks noChangeArrowheads="1"/>
                </p:cNvSpPr>
                <p:nvPr/>
              </p:nvSpPr>
              <p:spPr bwMode="auto">
                <a:xfrm>
                  <a:off x="7265551" y="1368425"/>
                  <a:ext cx="57708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1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31" name="Gruppo 681"/>
              <p:cNvGrpSpPr/>
              <p:nvPr/>
            </p:nvGrpSpPr>
            <p:grpSpPr>
              <a:xfrm flipV="1">
                <a:off x="6800012" y="1461403"/>
                <a:ext cx="112479" cy="1601788"/>
                <a:chOff x="6979801" y="1444625"/>
                <a:chExt cx="258763" cy="1601788"/>
              </a:xfrm>
            </p:grpSpPr>
            <p:sp>
              <p:nvSpPr>
                <p:cNvPr id="32" name="Rectangle 444"/>
                <p:cNvSpPr>
                  <a:spLocks noChangeArrowheads="1"/>
                </p:cNvSpPr>
                <p:nvPr/>
              </p:nvSpPr>
              <p:spPr bwMode="auto">
                <a:xfrm>
                  <a:off x="6979801" y="1444625"/>
                  <a:ext cx="257175" cy="1600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3" name="Rectangle 445"/>
                <p:cNvSpPr>
                  <a:spLocks noChangeArrowheads="1"/>
                </p:cNvSpPr>
                <p:nvPr/>
              </p:nvSpPr>
              <p:spPr bwMode="auto">
                <a:xfrm>
                  <a:off x="6979801" y="1444625"/>
                  <a:ext cx="257175" cy="160020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pic>
              <p:nvPicPr>
                <p:cNvPr id="34" name="Picture 44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979801" y="1444625"/>
                  <a:ext cx="257175" cy="160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Line 447"/>
                <p:cNvSpPr>
                  <a:spLocks noChangeShapeType="1"/>
                </p:cNvSpPr>
                <p:nvPr/>
              </p:nvSpPr>
              <p:spPr bwMode="auto">
                <a:xfrm>
                  <a:off x="6979801" y="1444625"/>
                  <a:ext cx="25717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6" name="Line 448"/>
                <p:cNvSpPr>
                  <a:spLocks noChangeShapeType="1"/>
                </p:cNvSpPr>
                <p:nvPr/>
              </p:nvSpPr>
              <p:spPr bwMode="auto">
                <a:xfrm>
                  <a:off x="6979801" y="3044825"/>
                  <a:ext cx="25717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7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7236976" y="1444625"/>
                  <a:ext cx="1588" cy="16002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8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6979801" y="1444625"/>
                  <a:ext cx="1588" cy="16002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39" name="Line 451"/>
                <p:cNvSpPr>
                  <a:spLocks noChangeShapeType="1"/>
                </p:cNvSpPr>
                <p:nvPr/>
              </p:nvSpPr>
              <p:spPr bwMode="auto">
                <a:xfrm>
                  <a:off x="6979801" y="3044825"/>
                  <a:ext cx="25717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0" name="Line 452"/>
                <p:cNvSpPr>
                  <a:spLocks noChangeShapeType="1"/>
                </p:cNvSpPr>
                <p:nvPr/>
              </p:nvSpPr>
              <p:spPr bwMode="auto">
                <a:xfrm flipV="1">
                  <a:off x="7236976" y="1444625"/>
                  <a:ext cx="1588" cy="16002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1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7217926" y="2949575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2" name="Line 454"/>
                <p:cNvSpPr>
                  <a:spLocks noChangeShapeType="1"/>
                </p:cNvSpPr>
                <p:nvPr/>
              </p:nvSpPr>
              <p:spPr bwMode="auto">
                <a:xfrm>
                  <a:off x="6979801" y="2949575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3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7217926" y="2654300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4" name="Line 457"/>
                <p:cNvSpPr>
                  <a:spLocks noChangeShapeType="1"/>
                </p:cNvSpPr>
                <p:nvPr/>
              </p:nvSpPr>
              <p:spPr bwMode="auto">
                <a:xfrm>
                  <a:off x="6979801" y="2654300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5" name="Line 459"/>
                <p:cNvSpPr>
                  <a:spLocks noChangeShapeType="1"/>
                </p:cNvSpPr>
                <p:nvPr/>
              </p:nvSpPr>
              <p:spPr bwMode="auto">
                <a:xfrm flipH="1">
                  <a:off x="7217926" y="2349500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6" name="Line 460"/>
                <p:cNvSpPr>
                  <a:spLocks noChangeShapeType="1"/>
                </p:cNvSpPr>
                <p:nvPr/>
              </p:nvSpPr>
              <p:spPr bwMode="auto">
                <a:xfrm>
                  <a:off x="6979801" y="2349500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7" name="Line 462"/>
                <p:cNvSpPr>
                  <a:spLocks noChangeShapeType="1"/>
                </p:cNvSpPr>
                <p:nvPr/>
              </p:nvSpPr>
              <p:spPr bwMode="auto">
                <a:xfrm flipH="1">
                  <a:off x="7217926" y="2044700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8" name="Line 463"/>
                <p:cNvSpPr>
                  <a:spLocks noChangeShapeType="1"/>
                </p:cNvSpPr>
                <p:nvPr/>
              </p:nvSpPr>
              <p:spPr bwMode="auto">
                <a:xfrm>
                  <a:off x="6979801" y="2044700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49" name="Line 465"/>
                <p:cNvSpPr>
                  <a:spLocks noChangeShapeType="1"/>
                </p:cNvSpPr>
                <p:nvPr/>
              </p:nvSpPr>
              <p:spPr bwMode="auto">
                <a:xfrm flipH="1">
                  <a:off x="7217926" y="1739900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0" name="Line 466"/>
                <p:cNvSpPr>
                  <a:spLocks noChangeShapeType="1"/>
                </p:cNvSpPr>
                <p:nvPr/>
              </p:nvSpPr>
              <p:spPr bwMode="auto">
                <a:xfrm>
                  <a:off x="6979801" y="1739900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1" name="Line 468"/>
                <p:cNvSpPr>
                  <a:spLocks noChangeShapeType="1"/>
                </p:cNvSpPr>
                <p:nvPr/>
              </p:nvSpPr>
              <p:spPr bwMode="auto">
                <a:xfrm flipH="1">
                  <a:off x="7217926" y="1444625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2" name="Line 469"/>
                <p:cNvSpPr>
                  <a:spLocks noChangeShapeType="1"/>
                </p:cNvSpPr>
                <p:nvPr/>
              </p:nvSpPr>
              <p:spPr bwMode="auto">
                <a:xfrm>
                  <a:off x="6979801" y="1444625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3" name="Line 471"/>
                <p:cNvSpPr>
                  <a:spLocks noChangeShapeType="1"/>
                </p:cNvSpPr>
                <p:nvPr/>
              </p:nvSpPr>
              <p:spPr bwMode="auto">
                <a:xfrm>
                  <a:off x="6979801" y="1444625"/>
                  <a:ext cx="25717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4" name="Line 472"/>
                <p:cNvSpPr>
                  <a:spLocks noChangeShapeType="1"/>
                </p:cNvSpPr>
                <p:nvPr/>
              </p:nvSpPr>
              <p:spPr bwMode="auto">
                <a:xfrm>
                  <a:off x="6979801" y="3044825"/>
                  <a:ext cx="25717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5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7236976" y="1444625"/>
                  <a:ext cx="1588" cy="16002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56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6979801" y="1444625"/>
                  <a:ext cx="1588" cy="16002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</p:grpSp>
        <p:sp>
          <p:nvSpPr>
            <p:cNvPr id="57" name="Rectangle 475"/>
            <p:cNvSpPr>
              <a:spLocks noChangeArrowheads="1"/>
            </p:cNvSpPr>
            <p:nvPr/>
          </p:nvSpPr>
          <p:spPr bwMode="auto">
            <a:xfrm>
              <a:off x="452572" y="3929886"/>
              <a:ext cx="2524125" cy="1600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" name="Rectangle 476"/>
            <p:cNvSpPr>
              <a:spLocks noChangeArrowheads="1"/>
            </p:cNvSpPr>
            <p:nvPr/>
          </p:nvSpPr>
          <p:spPr bwMode="auto">
            <a:xfrm>
              <a:off x="452572" y="3929886"/>
              <a:ext cx="2524125" cy="16002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59" name="Picture 4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237" y="3946818"/>
              <a:ext cx="61756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Rectangle 53"/>
            <p:cNvSpPr>
              <a:spLocks noChangeArrowheads="1"/>
            </p:cNvSpPr>
            <p:nvPr/>
          </p:nvSpPr>
          <p:spPr bwMode="auto">
            <a:xfrm rot="16200000">
              <a:off x="6946018" y="2091233"/>
              <a:ext cx="105157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normalized</a:t>
              </a:r>
              <a:r>
                <a:rPr kumimoji="0" lang="it-IT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  </a:t>
              </a:r>
              <a:r>
                <a:rPr kumimoji="0" lang="it-IT" sz="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frequency</a:t>
              </a:r>
              <a:endParaRPr kumimoji="0" lang="it-I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Helvetica" pitchFamily="34" charset="0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 rot="16200000">
              <a:off x="-440525" y="2104325"/>
              <a:ext cx="15517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1000" dirty="0" err="1" smtClean="0">
                  <a:solidFill>
                    <a:srgbClr val="000000"/>
                  </a:solidFill>
                  <a:cs typeface="Helvetica" pitchFamily="34" charset="0"/>
                </a:rPr>
                <a:t>Top-correlated</a:t>
              </a:r>
              <a:r>
                <a:rPr lang="it-IT" sz="1000" dirty="0" smtClean="0">
                  <a:solidFill>
                    <a:srgbClr val="000000"/>
                  </a:solidFill>
                  <a:cs typeface="Helvetica" pitchFamily="34" charset="0"/>
                </a:rPr>
                <a:t> </a:t>
              </a:r>
              <a:r>
                <a:rPr lang="it-IT" sz="1000" dirty="0" err="1" smtClean="0">
                  <a:solidFill>
                    <a:srgbClr val="000000"/>
                  </a:solidFill>
                  <a:cs typeface="Helvetica" pitchFamily="34" charset="0"/>
                </a:rPr>
                <a:t>mRNA</a:t>
              </a:r>
              <a:r>
                <a:rPr lang="it-IT" sz="1000" dirty="0" smtClean="0">
                  <a:solidFill>
                    <a:srgbClr val="000000"/>
                  </a:solidFill>
                  <a:cs typeface="Helvetica" pitchFamily="34" charset="0"/>
                </a:rPr>
                <a:t>/</a:t>
              </a:r>
              <a:r>
                <a:rPr lang="it-IT" sz="1000" dirty="0" err="1" smtClean="0">
                  <a:solidFill>
                    <a:srgbClr val="000000"/>
                  </a:solidFill>
                  <a:cs typeface="Helvetica" pitchFamily="34" charset="0"/>
                </a:rPr>
                <a:t>lncRNA</a:t>
              </a:r>
              <a:r>
                <a:rPr lang="it-IT" sz="1000" dirty="0" smtClean="0">
                  <a:solidFill>
                    <a:srgbClr val="000000"/>
                  </a:solidFill>
                  <a:cs typeface="Helvetica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1000" dirty="0" err="1" smtClean="0">
                  <a:solidFill>
                    <a:srgbClr val="000000"/>
                  </a:solidFill>
                  <a:cs typeface="Helvetica" pitchFamily="34" charset="0"/>
                </a:rPr>
                <a:t>p</a:t>
              </a:r>
              <a:r>
                <a:rPr kumimoji="0" lang="it-IT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airs</a:t>
              </a:r>
              <a:r>
                <a:rPr kumimoji="0" lang="it-IT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 in </a:t>
              </a:r>
              <a:r>
                <a:rPr kumimoji="0" lang="it-IT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normal</a:t>
              </a:r>
              <a:r>
                <a:rPr kumimoji="0" lang="it-IT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 data set</a:t>
              </a:r>
              <a:endPara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Helvetica" pitchFamily="34" charset="0"/>
              </a:endParaRPr>
            </a:p>
          </p:txBody>
        </p:sp>
        <p:sp>
          <p:nvSpPr>
            <p:cNvPr id="106" name="Freeform 443"/>
            <p:cNvSpPr>
              <a:spLocks/>
            </p:cNvSpPr>
            <p:nvPr/>
          </p:nvSpPr>
          <p:spPr bwMode="auto">
            <a:xfrm>
              <a:off x="7688369" y="2095558"/>
              <a:ext cx="1076325" cy="695325"/>
            </a:xfrm>
            <a:custGeom>
              <a:avLst/>
              <a:gdLst/>
              <a:ahLst/>
              <a:cxnLst>
                <a:cxn ang="0">
                  <a:pos x="12" y="438"/>
                </a:cxn>
                <a:cxn ang="0">
                  <a:pos x="24" y="438"/>
                </a:cxn>
                <a:cxn ang="0">
                  <a:pos x="36" y="438"/>
                </a:cxn>
                <a:cxn ang="0">
                  <a:pos x="48" y="438"/>
                </a:cxn>
                <a:cxn ang="0">
                  <a:pos x="66" y="432"/>
                </a:cxn>
                <a:cxn ang="0">
                  <a:pos x="78" y="420"/>
                </a:cxn>
                <a:cxn ang="0">
                  <a:pos x="90" y="408"/>
                </a:cxn>
                <a:cxn ang="0">
                  <a:pos x="108" y="390"/>
                </a:cxn>
                <a:cxn ang="0">
                  <a:pos x="120" y="366"/>
                </a:cxn>
                <a:cxn ang="0">
                  <a:pos x="132" y="342"/>
                </a:cxn>
                <a:cxn ang="0">
                  <a:pos x="144" y="318"/>
                </a:cxn>
                <a:cxn ang="0">
                  <a:pos x="162" y="294"/>
                </a:cxn>
                <a:cxn ang="0">
                  <a:pos x="174" y="270"/>
                </a:cxn>
                <a:cxn ang="0">
                  <a:pos x="186" y="246"/>
                </a:cxn>
                <a:cxn ang="0">
                  <a:pos x="204" y="216"/>
                </a:cxn>
                <a:cxn ang="0">
                  <a:pos x="216" y="186"/>
                </a:cxn>
                <a:cxn ang="0">
                  <a:pos x="228" y="162"/>
                </a:cxn>
                <a:cxn ang="0">
                  <a:pos x="240" y="132"/>
                </a:cxn>
                <a:cxn ang="0">
                  <a:pos x="258" y="108"/>
                </a:cxn>
                <a:cxn ang="0">
                  <a:pos x="270" y="84"/>
                </a:cxn>
                <a:cxn ang="0">
                  <a:pos x="282" y="60"/>
                </a:cxn>
                <a:cxn ang="0">
                  <a:pos x="294" y="36"/>
                </a:cxn>
                <a:cxn ang="0">
                  <a:pos x="312" y="18"/>
                </a:cxn>
                <a:cxn ang="0">
                  <a:pos x="324" y="6"/>
                </a:cxn>
                <a:cxn ang="0">
                  <a:pos x="336" y="0"/>
                </a:cxn>
                <a:cxn ang="0">
                  <a:pos x="354" y="0"/>
                </a:cxn>
                <a:cxn ang="0">
                  <a:pos x="366" y="0"/>
                </a:cxn>
                <a:cxn ang="0">
                  <a:pos x="378" y="6"/>
                </a:cxn>
                <a:cxn ang="0">
                  <a:pos x="390" y="18"/>
                </a:cxn>
                <a:cxn ang="0">
                  <a:pos x="408" y="30"/>
                </a:cxn>
                <a:cxn ang="0">
                  <a:pos x="420" y="48"/>
                </a:cxn>
                <a:cxn ang="0">
                  <a:pos x="432" y="66"/>
                </a:cxn>
                <a:cxn ang="0">
                  <a:pos x="450" y="90"/>
                </a:cxn>
                <a:cxn ang="0">
                  <a:pos x="462" y="120"/>
                </a:cxn>
                <a:cxn ang="0">
                  <a:pos x="474" y="150"/>
                </a:cxn>
                <a:cxn ang="0">
                  <a:pos x="486" y="174"/>
                </a:cxn>
                <a:cxn ang="0">
                  <a:pos x="504" y="204"/>
                </a:cxn>
                <a:cxn ang="0">
                  <a:pos x="516" y="234"/>
                </a:cxn>
                <a:cxn ang="0">
                  <a:pos x="528" y="270"/>
                </a:cxn>
                <a:cxn ang="0">
                  <a:pos x="546" y="300"/>
                </a:cxn>
                <a:cxn ang="0">
                  <a:pos x="558" y="330"/>
                </a:cxn>
                <a:cxn ang="0">
                  <a:pos x="570" y="354"/>
                </a:cxn>
                <a:cxn ang="0">
                  <a:pos x="582" y="384"/>
                </a:cxn>
                <a:cxn ang="0">
                  <a:pos x="600" y="402"/>
                </a:cxn>
                <a:cxn ang="0">
                  <a:pos x="612" y="420"/>
                </a:cxn>
                <a:cxn ang="0">
                  <a:pos x="624" y="432"/>
                </a:cxn>
                <a:cxn ang="0">
                  <a:pos x="642" y="438"/>
                </a:cxn>
                <a:cxn ang="0">
                  <a:pos x="654" y="438"/>
                </a:cxn>
                <a:cxn ang="0">
                  <a:pos x="666" y="438"/>
                </a:cxn>
                <a:cxn ang="0">
                  <a:pos x="678" y="438"/>
                </a:cxn>
              </a:cxnLst>
              <a:rect l="0" t="0" r="r" b="b"/>
              <a:pathLst>
                <a:path w="678" h="438">
                  <a:moveTo>
                    <a:pt x="0" y="438"/>
                  </a:moveTo>
                  <a:lnTo>
                    <a:pt x="12" y="438"/>
                  </a:lnTo>
                  <a:lnTo>
                    <a:pt x="18" y="438"/>
                  </a:lnTo>
                  <a:lnTo>
                    <a:pt x="24" y="438"/>
                  </a:lnTo>
                  <a:lnTo>
                    <a:pt x="30" y="438"/>
                  </a:lnTo>
                  <a:lnTo>
                    <a:pt x="36" y="438"/>
                  </a:lnTo>
                  <a:lnTo>
                    <a:pt x="42" y="438"/>
                  </a:lnTo>
                  <a:lnTo>
                    <a:pt x="48" y="438"/>
                  </a:lnTo>
                  <a:lnTo>
                    <a:pt x="60" y="438"/>
                  </a:lnTo>
                  <a:lnTo>
                    <a:pt x="66" y="432"/>
                  </a:lnTo>
                  <a:lnTo>
                    <a:pt x="72" y="426"/>
                  </a:lnTo>
                  <a:lnTo>
                    <a:pt x="78" y="420"/>
                  </a:lnTo>
                  <a:lnTo>
                    <a:pt x="84" y="414"/>
                  </a:lnTo>
                  <a:lnTo>
                    <a:pt x="90" y="408"/>
                  </a:lnTo>
                  <a:lnTo>
                    <a:pt x="96" y="402"/>
                  </a:lnTo>
                  <a:lnTo>
                    <a:pt x="108" y="390"/>
                  </a:lnTo>
                  <a:lnTo>
                    <a:pt x="114" y="378"/>
                  </a:lnTo>
                  <a:lnTo>
                    <a:pt x="120" y="366"/>
                  </a:lnTo>
                  <a:lnTo>
                    <a:pt x="126" y="354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44" y="318"/>
                  </a:lnTo>
                  <a:lnTo>
                    <a:pt x="156" y="306"/>
                  </a:lnTo>
                  <a:lnTo>
                    <a:pt x="162" y="294"/>
                  </a:lnTo>
                  <a:lnTo>
                    <a:pt x="168" y="282"/>
                  </a:lnTo>
                  <a:lnTo>
                    <a:pt x="174" y="270"/>
                  </a:lnTo>
                  <a:lnTo>
                    <a:pt x="180" y="258"/>
                  </a:lnTo>
                  <a:lnTo>
                    <a:pt x="186" y="246"/>
                  </a:lnTo>
                  <a:lnTo>
                    <a:pt x="192" y="228"/>
                  </a:lnTo>
                  <a:lnTo>
                    <a:pt x="204" y="216"/>
                  </a:lnTo>
                  <a:lnTo>
                    <a:pt x="210" y="204"/>
                  </a:lnTo>
                  <a:lnTo>
                    <a:pt x="216" y="186"/>
                  </a:lnTo>
                  <a:lnTo>
                    <a:pt x="222" y="174"/>
                  </a:lnTo>
                  <a:lnTo>
                    <a:pt x="228" y="162"/>
                  </a:lnTo>
                  <a:lnTo>
                    <a:pt x="234" y="144"/>
                  </a:lnTo>
                  <a:lnTo>
                    <a:pt x="240" y="132"/>
                  </a:lnTo>
                  <a:lnTo>
                    <a:pt x="252" y="120"/>
                  </a:lnTo>
                  <a:lnTo>
                    <a:pt x="258" y="108"/>
                  </a:lnTo>
                  <a:lnTo>
                    <a:pt x="264" y="96"/>
                  </a:lnTo>
                  <a:lnTo>
                    <a:pt x="270" y="84"/>
                  </a:lnTo>
                  <a:lnTo>
                    <a:pt x="276" y="72"/>
                  </a:lnTo>
                  <a:lnTo>
                    <a:pt x="282" y="60"/>
                  </a:lnTo>
                  <a:lnTo>
                    <a:pt x="288" y="48"/>
                  </a:lnTo>
                  <a:lnTo>
                    <a:pt x="294" y="36"/>
                  </a:lnTo>
                  <a:lnTo>
                    <a:pt x="306" y="30"/>
                  </a:lnTo>
                  <a:lnTo>
                    <a:pt x="312" y="18"/>
                  </a:lnTo>
                  <a:lnTo>
                    <a:pt x="318" y="12"/>
                  </a:lnTo>
                  <a:lnTo>
                    <a:pt x="324" y="6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84" y="12"/>
                  </a:lnTo>
                  <a:lnTo>
                    <a:pt x="390" y="18"/>
                  </a:lnTo>
                  <a:lnTo>
                    <a:pt x="402" y="24"/>
                  </a:lnTo>
                  <a:lnTo>
                    <a:pt x="408" y="30"/>
                  </a:lnTo>
                  <a:lnTo>
                    <a:pt x="414" y="42"/>
                  </a:lnTo>
                  <a:lnTo>
                    <a:pt x="420" y="48"/>
                  </a:lnTo>
                  <a:lnTo>
                    <a:pt x="426" y="54"/>
                  </a:lnTo>
                  <a:lnTo>
                    <a:pt x="432" y="66"/>
                  </a:lnTo>
                  <a:lnTo>
                    <a:pt x="438" y="78"/>
                  </a:lnTo>
                  <a:lnTo>
                    <a:pt x="450" y="90"/>
                  </a:lnTo>
                  <a:lnTo>
                    <a:pt x="456" y="102"/>
                  </a:lnTo>
                  <a:lnTo>
                    <a:pt x="462" y="120"/>
                  </a:lnTo>
                  <a:lnTo>
                    <a:pt x="468" y="132"/>
                  </a:lnTo>
                  <a:lnTo>
                    <a:pt x="474" y="150"/>
                  </a:lnTo>
                  <a:lnTo>
                    <a:pt x="480" y="162"/>
                  </a:lnTo>
                  <a:lnTo>
                    <a:pt x="486" y="174"/>
                  </a:lnTo>
                  <a:lnTo>
                    <a:pt x="498" y="192"/>
                  </a:lnTo>
                  <a:lnTo>
                    <a:pt x="504" y="204"/>
                  </a:lnTo>
                  <a:lnTo>
                    <a:pt x="510" y="222"/>
                  </a:lnTo>
                  <a:lnTo>
                    <a:pt x="516" y="234"/>
                  </a:lnTo>
                  <a:lnTo>
                    <a:pt x="522" y="252"/>
                  </a:lnTo>
                  <a:lnTo>
                    <a:pt x="528" y="270"/>
                  </a:lnTo>
                  <a:lnTo>
                    <a:pt x="534" y="282"/>
                  </a:lnTo>
                  <a:lnTo>
                    <a:pt x="546" y="300"/>
                  </a:lnTo>
                  <a:lnTo>
                    <a:pt x="552" y="312"/>
                  </a:lnTo>
                  <a:lnTo>
                    <a:pt x="558" y="330"/>
                  </a:lnTo>
                  <a:lnTo>
                    <a:pt x="564" y="342"/>
                  </a:lnTo>
                  <a:lnTo>
                    <a:pt x="570" y="354"/>
                  </a:lnTo>
                  <a:lnTo>
                    <a:pt x="576" y="372"/>
                  </a:lnTo>
                  <a:lnTo>
                    <a:pt x="582" y="384"/>
                  </a:lnTo>
                  <a:lnTo>
                    <a:pt x="594" y="396"/>
                  </a:lnTo>
                  <a:lnTo>
                    <a:pt x="600" y="402"/>
                  </a:lnTo>
                  <a:lnTo>
                    <a:pt x="606" y="414"/>
                  </a:lnTo>
                  <a:lnTo>
                    <a:pt x="612" y="420"/>
                  </a:lnTo>
                  <a:lnTo>
                    <a:pt x="618" y="426"/>
                  </a:lnTo>
                  <a:lnTo>
                    <a:pt x="624" y="432"/>
                  </a:lnTo>
                  <a:lnTo>
                    <a:pt x="630" y="438"/>
                  </a:lnTo>
                  <a:lnTo>
                    <a:pt x="642" y="438"/>
                  </a:lnTo>
                  <a:lnTo>
                    <a:pt x="648" y="438"/>
                  </a:lnTo>
                  <a:lnTo>
                    <a:pt x="654" y="438"/>
                  </a:lnTo>
                  <a:lnTo>
                    <a:pt x="660" y="438"/>
                  </a:lnTo>
                  <a:lnTo>
                    <a:pt x="666" y="438"/>
                  </a:lnTo>
                  <a:lnTo>
                    <a:pt x="672" y="438"/>
                  </a:lnTo>
                  <a:lnTo>
                    <a:pt x="678" y="438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" name="CasellaDiTesto 238"/>
            <p:cNvSpPr txBox="1"/>
            <p:nvPr/>
          </p:nvSpPr>
          <p:spPr>
            <a:xfrm>
              <a:off x="8344949" y="2082522"/>
              <a:ext cx="784189" cy="338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dirty="0" smtClean="0"/>
                <a:t>99</a:t>
              </a:r>
              <a:r>
                <a:rPr lang="it-IT" sz="800" baseline="30000" dirty="0" smtClean="0"/>
                <a:t>th </a:t>
              </a:r>
              <a:r>
                <a:rPr lang="it-IT" sz="800" dirty="0" smtClean="0"/>
                <a:t>percentile</a:t>
              </a:r>
            </a:p>
            <a:p>
              <a:pPr algn="ctr"/>
              <a:r>
                <a:rPr lang="it-IT" sz="800" dirty="0" err="1" smtClean="0"/>
                <a:t>r</a:t>
              </a:r>
              <a:r>
                <a:rPr lang="it-IT" sz="800" dirty="0" smtClean="0"/>
                <a:t> &gt; 0.7</a:t>
              </a:r>
              <a:endParaRPr lang="it-IT" sz="1000" dirty="0"/>
            </a:p>
          </p:txBody>
        </p:sp>
        <p:cxnSp>
          <p:nvCxnSpPr>
            <p:cNvPr id="110" name="Connettore 1 276"/>
            <p:cNvCxnSpPr/>
            <p:nvPr/>
          </p:nvCxnSpPr>
          <p:spPr>
            <a:xfrm>
              <a:off x="2702043" y="1420121"/>
              <a:ext cx="108000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1" name="CasellaDiTesto 284"/>
            <p:cNvSpPr txBox="1"/>
            <p:nvPr/>
          </p:nvSpPr>
          <p:spPr>
            <a:xfrm>
              <a:off x="2012853" y="1074734"/>
              <a:ext cx="792205" cy="21544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smtClean="0">
                  <a:solidFill>
                    <a:srgbClr val="008000"/>
                  </a:solidFill>
                </a:rPr>
                <a:t>mir-200 family</a:t>
              </a:r>
              <a:endParaRPr lang="it-IT" sz="1000">
                <a:solidFill>
                  <a:srgbClr val="008000"/>
                </a:solidFill>
              </a:endParaRPr>
            </a:p>
          </p:txBody>
        </p:sp>
        <p:cxnSp>
          <p:nvCxnSpPr>
            <p:cNvPr id="112" name="Connettore 1 274"/>
            <p:cNvCxnSpPr/>
            <p:nvPr/>
          </p:nvCxnSpPr>
          <p:spPr>
            <a:xfrm>
              <a:off x="2698816" y="1254951"/>
              <a:ext cx="72000" cy="144000"/>
            </a:xfrm>
            <a:prstGeom prst="line">
              <a:avLst/>
            </a:prstGeom>
            <a:ln w="9525">
              <a:solidFill>
                <a:srgbClr val="008000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286"/>
            <p:cNvCxnSpPr/>
            <p:nvPr/>
          </p:nvCxnSpPr>
          <p:spPr>
            <a:xfrm>
              <a:off x="2126583" y="1255083"/>
              <a:ext cx="576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289"/>
            <p:cNvCxnSpPr/>
            <p:nvPr/>
          </p:nvCxnSpPr>
          <p:spPr>
            <a:xfrm flipH="1">
              <a:off x="3712452" y="1310862"/>
              <a:ext cx="72421" cy="144000"/>
            </a:xfrm>
            <a:prstGeom prst="line">
              <a:avLst/>
            </a:prstGeom>
            <a:ln w="9525">
              <a:solidFill>
                <a:srgbClr val="008000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290"/>
            <p:cNvCxnSpPr/>
            <p:nvPr/>
          </p:nvCxnSpPr>
          <p:spPr>
            <a:xfrm flipH="1">
              <a:off x="3781084" y="1308015"/>
              <a:ext cx="288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CasellaDiTesto 292"/>
            <p:cNvSpPr txBox="1"/>
            <p:nvPr/>
          </p:nvSpPr>
          <p:spPr>
            <a:xfrm>
              <a:off x="3701952" y="1134379"/>
              <a:ext cx="460383" cy="21544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smtClean="0">
                  <a:solidFill>
                    <a:srgbClr val="008000"/>
                  </a:solidFill>
                </a:rPr>
                <a:t>mir-31</a:t>
              </a:r>
              <a:endParaRPr lang="it-IT" sz="1000">
                <a:solidFill>
                  <a:srgbClr val="008000"/>
                </a:solidFill>
              </a:endParaRPr>
            </a:p>
          </p:txBody>
        </p:sp>
        <p:sp>
          <p:nvSpPr>
            <p:cNvPr id="117" name="Rectangle 301"/>
            <p:cNvSpPr>
              <a:spLocks noChangeArrowheads="1"/>
            </p:cNvSpPr>
            <p:nvPr/>
          </p:nvSpPr>
          <p:spPr bwMode="auto">
            <a:xfrm>
              <a:off x="559696" y="1459617"/>
              <a:ext cx="6153151" cy="1590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" name="Rectangle 302"/>
            <p:cNvSpPr>
              <a:spLocks noChangeArrowheads="1"/>
            </p:cNvSpPr>
            <p:nvPr/>
          </p:nvSpPr>
          <p:spPr bwMode="auto">
            <a:xfrm>
              <a:off x="559696" y="1459617"/>
              <a:ext cx="6153151" cy="15906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119" name="Picture 3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9696" y="1459617"/>
              <a:ext cx="6153151" cy="159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0" name="Connettore 1 303"/>
            <p:cNvCxnSpPr/>
            <p:nvPr/>
          </p:nvCxnSpPr>
          <p:spPr>
            <a:xfrm>
              <a:off x="1460933" y="1306259"/>
              <a:ext cx="72000" cy="144000"/>
            </a:xfrm>
            <a:prstGeom prst="line">
              <a:avLst/>
            </a:prstGeom>
            <a:ln w="9525">
              <a:solidFill>
                <a:srgbClr val="008000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304"/>
            <p:cNvCxnSpPr/>
            <p:nvPr/>
          </p:nvCxnSpPr>
          <p:spPr>
            <a:xfrm>
              <a:off x="1101798" y="1308772"/>
              <a:ext cx="360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CasellaDiTesto 305"/>
            <p:cNvSpPr txBox="1"/>
            <p:nvPr/>
          </p:nvSpPr>
          <p:spPr>
            <a:xfrm>
              <a:off x="1034856" y="1136760"/>
              <a:ext cx="511680" cy="21544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800" smtClean="0">
                  <a:solidFill>
                    <a:srgbClr val="008000"/>
                  </a:solidFill>
                </a:rPr>
                <a:t>mir-205</a:t>
              </a:r>
              <a:endParaRPr lang="it-IT" sz="1000">
                <a:solidFill>
                  <a:srgbClr val="008000"/>
                </a:solidFill>
              </a:endParaRPr>
            </a:p>
          </p:txBody>
        </p:sp>
        <p:sp>
          <p:nvSpPr>
            <p:cNvPr id="123" name="CasellaDiTesto 314"/>
            <p:cNvSpPr txBox="1"/>
            <p:nvPr/>
          </p:nvSpPr>
          <p:spPr>
            <a:xfrm>
              <a:off x="50334" y="917109"/>
              <a:ext cx="324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smtClean="0"/>
                <a:t>A</a:t>
              </a:r>
              <a:endParaRPr lang="it-IT" b="1"/>
            </a:p>
          </p:txBody>
        </p:sp>
        <p:sp>
          <p:nvSpPr>
            <p:cNvPr id="124" name="CasellaDiTesto 315"/>
            <p:cNvSpPr txBox="1"/>
            <p:nvPr/>
          </p:nvSpPr>
          <p:spPr>
            <a:xfrm>
              <a:off x="50334" y="3470945"/>
              <a:ext cx="324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smtClean="0"/>
                <a:t>B</a:t>
              </a:r>
              <a:endParaRPr lang="it-IT" b="1"/>
            </a:p>
          </p:txBody>
        </p:sp>
        <p:sp>
          <p:nvSpPr>
            <p:cNvPr id="126" name="CasellaDiTesto 331"/>
            <p:cNvSpPr txBox="1"/>
            <p:nvPr/>
          </p:nvSpPr>
          <p:spPr>
            <a:xfrm>
              <a:off x="4604025" y="1198155"/>
              <a:ext cx="2177775" cy="2462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b="1" dirty="0" err="1" smtClean="0">
                  <a:solidFill>
                    <a:schemeClr val="tx2">
                      <a:lumMod val="75000"/>
                    </a:schemeClr>
                  </a:solidFill>
                </a:rPr>
                <a:t>Sensitivity</a:t>
              </a:r>
              <a:r>
                <a:rPr lang="it-IT" sz="10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it-IT" sz="1000" b="1" dirty="0" err="1" smtClean="0">
                  <a:solidFill>
                    <a:schemeClr val="tx2">
                      <a:lumMod val="75000"/>
                    </a:schemeClr>
                  </a:solidFill>
                </a:rPr>
                <a:t>correlation</a:t>
              </a:r>
              <a:r>
                <a:rPr lang="it-IT" sz="1000" b="1" dirty="0" smtClean="0">
                  <a:solidFill>
                    <a:schemeClr val="tx2">
                      <a:lumMod val="75000"/>
                    </a:schemeClr>
                  </a:solidFill>
                </a:rPr>
                <a:t> in </a:t>
              </a:r>
              <a:r>
                <a:rPr lang="it-IT" sz="1000" b="1" dirty="0" err="1" smtClean="0">
                  <a:solidFill>
                    <a:schemeClr val="tx2">
                      <a:lumMod val="75000"/>
                    </a:schemeClr>
                  </a:solidFill>
                </a:rPr>
                <a:t>normal</a:t>
              </a:r>
              <a:r>
                <a:rPr lang="it-IT" sz="10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it-IT" sz="1000" b="1" dirty="0" err="1" smtClean="0">
                  <a:solidFill>
                    <a:schemeClr val="tx2">
                      <a:lumMod val="75000"/>
                    </a:schemeClr>
                  </a:solidFill>
                </a:rPr>
                <a:t>cells</a:t>
              </a:r>
              <a:endParaRPr lang="it-IT" sz="11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7" name="CasellaDiTesto 332"/>
            <p:cNvSpPr txBox="1"/>
            <p:nvPr/>
          </p:nvSpPr>
          <p:spPr>
            <a:xfrm>
              <a:off x="4604400" y="3695274"/>
              <a:ext cx="2144149" cy="2462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b="1" dirty="0" err="1" smtClean="0">
                  <a:solidFill>
                    <a:schemeClr val="tx2">
                      <a:lumMod val="75000"/>
                    </a:schemeClr>
                  </a:solidFill>
                </a:rPr>
                <a:t>Sensitivity</a:t>
              </a:r>
              <a:r>
                <a:rPr lang="it-IT" sz="10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it-IT" sz="1000" b="1" dirty="0" err="1" smtClean="0">
                  <a:solidFill>
                    <a:schemeClr val="tx2">
                      <a:lumMod val="75000"/>
                    </a:schemeClr>
                  </a:solidFill>
                </a:rPr>
                <a:t>correlation</a:t>
              </a:r>
              <a:r>
                <a:rPr lang="it-IT" sz="1000" b="1" dirty="0" smtClean="0">
                  <a:solidFill>
                    <a:schemeClr val="tx2">
                      <a:lumMod val="75000"/>
                    </a:schemeClr>
                  </a:solidFill>
                </a:rPr>
                <a:t> in </a:t>
              </a:r>
              <a:r>
                <a:rPr lang="it-IT" sz="1000" b="1" dirty="0" err="1" smtClean="0">
                  <a:solidFill>
                    <a:schemeClr val="tx2">
                      <a:lumMod val="75000"/>
                    </a:schemeClr>
                  </a:solidFill>
                </a:rPr>
                <a:t>cancer</a:t>
              </a:r>
              <a:r>
                <a:rPr lang="it-IT" sz="10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it-IT" sz="1000" b="1" dirty="0" err="1" smtClean="0">
                  <a:solidFill>
                    <a:schemeClr val="tx2">
                      <a:lumMod val="75000"/>
                    </a:schemeClr>
                  </a:solidFill>
                </a:rPr>
                <a:t>cells</a:t>
              </a:r>
              <a:endParaRPr lang="it-IT" sz="11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29" name="Gruppo 142"/>
            <p:cNvGrpSpPr/>
            <p:nvPr/>
          </p:nvGrpSpPr>
          <p:grpSpPr>
            <a:xfrm>
              <a:off x="8575342" y="2567285"/>
              <a:ext cx="248029" cy="238679"/>
              <a:chOff x="8411182" y="2567285"/>
              <a:chExt cx="248029" cy="238679"/>
            </a:xfrm>
          </p:grpSpPr>
          <p:sp>
            <p:nvSpPr>
              <p:cNvPr id="130" name="Rettangolo 139"/>
              <p:cNvSpPr/>
              <p:nvPr/>
            </p:nvSpPr>
            <p:spPr>
              <a:xfrm>
                <a:off x="8443187" y="2651198"/>
                <a:ext cx="216024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1" name="Figura a mano libera 237"/>
              <p:cNvSpPr/>
              <p:nvPr/>
            </p:nvSpPr>
            <p:spPr>
              <a:xfrm>
                <a:off x="8411182" y="2567285"/>
                <a:ext cx="202789" cy="238679"/>
              </a:xfrm>
              <a:custGeom>
                <a:avLst/>
                <a:gdLst>
                  <a:gd name="connsiteX0" fmla="*/ 0 w 140494"/>
                  <a:gd name="connsiteY0" fmla="*/ 0 h 204787"/>
                  <a:gd name="connsiteX1" fmla="*/ 50006 w 140494"/>
                  <a:gd name="connsiteY1" fmla="*/ 104775 h 204787"/>
                  <a:gd name="connsiteX2" fmla="*/ 95250 w 140494"/>
                  <a:gd name="connsiteY2" fmla="*/ 164306 h 204787"/>
                  <a:gd name="connsiteX3" fmla="*/ 140494 w 140494"/>
                  <a:gd name="connsiteY3" fmla="*/ 202406 h 204787"/>
                  <a:gd name="connsiteX4" fmla="*/ 0 w 140494"/>
                  <a:gd name="connsiteY4" fmla="*/ 204787 h 204787"/>
                  <a:gd name="connsiteX5" fmla="*/ 0 w 140494"/>
                  <a:gd name="connsiteY5" fmla="*/ 0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204787">
                    <a:moveTo>
                      <a:pt x="0" y="0"/>
                    </a:moveTo>
                    <a:lnTo>
                      <a:pt x="50006" y="104775"/>
                    </a:lnTo>
                    <a:lnTo>
                      <a:pt x="95250" y="164306"/>
                    </a:lnTo>
                    <a:lnTo>
                      <a:pt x="140494" y="202406"/>
                    </a:lnTo>
                    <a:lnTo>
                      <a:pt x="0" y="204787"/>
                    </a:lnTo>
                    <a:cubicBezTo>
                      <a:pt x="794" y="136525"/>
                      <a:pt x="1587" y="68262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2" name="Line 407"/>
            <p:cNvSpPr>
              <a:spLocks noChangeShapeType="1"/>
            </p:cNvSpPr>
            <p:nvPr/>
          </p:nvSpPr>
          <p:spPr bwMode="auto">
            <a:xfrm>
              <a:off x="7678844" y="2800408"/>
              <a:ext cx="1085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" name="Rectangle 52"/>
            <p:cNvSpPr>
              <a:spLocks noChangeArrowheads="1"/>
            </p:cNvSpPr>
            <p:nvPr/>
          </p:nvSpPr>
          <p:spPr bwMode="auto">
            <a:xfrm>
              <a:off x="7616040" y="2935680"/>
              <a:ext cx="121936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mRNA</a:t>
              </a:r>
              <a:r>
                <a:rPr kumimoji="0" lang="it-IT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/</a:t>
              </a:r>
              <a:r>
                <a:rPr lang="it-IT" sz="900" dirty="0" err="1" smtClean="0">
                  <a:solidFill>
                    <a:srgbClr val="000000"/>
                  </a:solidFill>
                  <a:cs typeface="Helvetica" pitchFamily="34" charset="0"/>
                </a:rPr>
                <a:t>lncRNA</a:t>
              </a:r>
              <a:r>
                <a:rPr kumimoji="0" lang="it-IT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 </a:t>
              </a:r>
              <a:r>
                <a:rPr kumimoji="0" lang="it-IT" sz="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correlation</a:t>
              </a:r>
              <a:endParaRPr kumimoji="0" lang="it-I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Helvetica" pitchFamily="34" charset="0"/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7437495" y="3795197"/>
              <a:ext cx="1395926" cy="1886903"/>
              <a:chOff x="7454428" y="3845996"/>
              <a:chExt cx="1395926" cy="1886903"/>
            </a:xfrm>
          </p:grpSpPr>
          <p:sp>
            <p:nvSpPr>
              <p:cNvPr id="63" name="Line 569"/>
              <p:cNvSpPr>
                <a:spLocks noChangeShapeType="1"/>
              </p:cNvSpPr>
              <p:nvPr/>
            </p:nvSpPr>
            <p:spPr bwMode="auto">
              <a:xfrm>
                <a:off x="7696700" y="5446196"/>
                <a:ext cx="1085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4" name="Line 571"/>
              <p:cNvSpPr>
                <a:spLocks noChangeShapeType="1"/>
              </p:cNvSpPr>
              <p:nvPr/>
            </p:nvSpPr>
            <p:spPr bwMode="auto">
              <a:xfrm flipV="1">
                <a:off x="7696700" y="3845996"/>
                <a:ext cx="1588" cy="1600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5" name="Line 574"/>
              <p:cNvSpPr>
                <a:spLocks noChangeShapeType="1"/>
              </p:cNvSpPr>
              <p:nvPr/>
            </p:nvSpPr>
            <p:spPr bwMode="auto">
              <a:xfrm flipV="1">
                <a:off x="7696700" y="5427146"/>
                <a:ext cx="1588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6" name="Line 575"/>
              <p:cNvSpPr>
                <a:spLocks noChangeShapeType="1"/>
              </p:cNvSpPr>
              <p:nvPr/>
            </p:nvSpPr>
            <p:spPr bwMode="auto">
              <a:xfrm>
                <a:off x="7696700" y="3845996"/>
                <a:ext cx="1588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7" name="Rectangle 576"/>
              <p:cNvSpPr>
                <a:spLocks noChangeArrowheads="1"/>
              </p:cNvSpPr>
              <p:nvPr/>
            </p:nvSpPr>
            <p:spPr bwMode="auto">
              <a:xfrm>
                <a:off x="7630025" y="5474771"/>
                <a:ext cx="9137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-1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8" name="Line 577"/>
              <p:cNvSpPr>
                <a:spLocks noChangeShapeType="1"/>
              </p:cNvSpPr>
              <p:nvPr/>
            </p:nvSpPr>
            <p:spPr bwMode="auto">
              <a:xfrm flipV="1">
                <a:off x="8239625" y="5427146"/>
                <a:ext cx="1588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9" name="Rectangle 579"/>
              <p:cNvSpPr>
                <a:spLocks noChangeArrowheads="1"/>
              </p:cNvSpPr>
              <p:nvPr/>
            </p:nvSpPr>
            <p:spPr bwMode="auto">
              <a:xfrm>
                <a:off x="8211050" y="5474771"/>
                <a:ext cx="57708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0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0" name="Line 580"/>
              <p:cNvSpPr>
                <a:spLocks noChangeShapeType="1"/>
              </p:cNvSpPr>
              <p:nvPr/>
            </p:nvSpPr>
            <p:spPr bwMode="auto">
              <a:xfrm flipV="1">
                <a:off x="8782551" y="5427146"/>
                <a:ext cx="1588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1" name="Rectangle 582"/>
              <p:cNvSpPr>
                <a:spLocks noChangeArrowheads="1"/>
              </p:cNvSpPr>
              <p:nvPr/>
            </p:nvSpPr>
            <p:spPr bwMode="auto">
              <a:xfrm>
                <a:off x="8753975" y="5474771"/>
                <a:ext cx="57708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1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2" name="Line 583"/>
              <p:cNvSpPr>
                <a:spLocks noChangeShapeType="1"/>
              </p:cNvSpPr>
              <p:nvPr/>
            </p:nvSpPr>
            <p:spPr bwMode="auto">
              <a:xfrm>
                <a:off x="7696700" y="5446196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3" name="Line 584"/>
              <p:cNvSpPr>
                <a:spLocks noChangeShapeType="1"/>
              </p:cNvSpPr>
              <p:nvPr/>
            </p:nvSpPr>
            <p:spPr bwMode="auto">
              <a:xfrm flipH="1">
                <a:off x="8763500" y="5446196"/>
                <a:ext cx="190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4" name="Rectangle 585"/>
              <p:cNvSpPr>
                <a:spLocks noChangeArrowheads="1"/>
              </p:cNvSpPr>
              <p:nvPr/>
            </p:nvSpPr>
            <p:spPr bwMode="auto">
              <a:xfrm>
                <a:off x="7591925" y="5369996"/>
                <a:ext cx="57708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0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5" name="Line 586"/>
              <p:cNvSpPr>
                <a:spLocks noChangeShapeType="1"/>
              </p:cNvSpPr>
              <p:nvPr/>
            </p:nvSpPr>
            <p:spPr bwMode="auto">
              <a:xfrm>
                <a:off x="7696700" y="5122346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6" name="Line 589"/>
              <p:cNvSpPr>
                <a:spLocks noChangeShapeType="1"/>
              </p:cNvSpPr>
              <p:nvPr/>
            </p:nvSpPr>
            <p:spPr bwMode="auto">
              <a:xfrm>
                <a:off x="7696700" y="4798496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7" name="Rectangle 591"/>
              <p:cNvSpPr>
                <a:spLocks noChangeArrowheads="1"/>
              </p:cNvSpPr>
              <p:nvPr/>
            </p:nvSpPr>
            <p:spPr bwMode="auto">
              <a:xfrm>
                <a:off x="7591925" y="4722296"/>
                <a:ext cx="57708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1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8" name="Line 592"/>
              <p:cNvSpPr>
                <a:spLocks noChangeShapeType="1"/>
              </p:cNvSpPr>
              <p:nvPr/>
            </p:nvSpPr>
            <p:spPr bwMode="auto">
              <a:xfrm>
                <a:off x="7696700" y="4484171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9" name="Line 595"/>
              <p:cNvSpPr>
                <a:spLocks noChangeShapeType="1"/>
              </p:cNvSpPr>
              <p:nvPr/>
            </p:nvSpPr>
            <p:spPr bwMode="auto">
              <a:xfrm>
                <a:off x="7696700" y="4160321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0" name="Rectangle 597"/>
              <p:cNvSpPr>
                <a:spLocks noChangeArrowheads="1"/>
              </p:cNvSpPr>
              <p:nvPr/>
            </p:nvSpPr>
            <p:spPr bwMode="auto">
              <a:xfrm>
                <a:off x="7591925" y="4084121"/>
                <a:ext cx="57708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2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1" name="Line 598"/>
              <p:cNvSpPr>
                <a:spLocks noChangeShapeType="1"/>
              </p:cNvSpPr>
              <p:nvPr/>
            </p:nvSpPr>
            <p:spPr bwMode="auto">
              <a:xfrm>
                <a:off x="7696700" y="3845996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82" name="Freeform 605"/>
              <p:cNvSpPr>
                <a:spLocks/>
              </p:cNvSpPr>
              <p:nvPr/>
            </p:nvSpPr>
            <p:spPr bwMode="auto">
              <a:xfrm>
                <a:off x="7801475" y="4179371"/>
                <a:ext cx="990600" cy="1257300"/>
              </a:xfrm>
              <a:custGeom>
                <a:avLst/>
                <a:gdLst/>
                <a:ahLst/>
                <a:cxnLst>
                  <a:cxn ang="0">
                    <a:pos x="6" y="792"/>
                  </a:cxn>
                  <a:cxn ang="0">
                    <a:pos x="18" y="792"/>
                  </a:cxn>
                  <a:cxn ang="0">
                    <a:pos x="30" y="792"/>
                  </a:cxn>
                  <a:cxn ang="0">
                    <a:pos x="42" y="792"/>
                  </a:cxn>
                  <a:cxn ang="0">
                    <a:pos x="54" y="792"/>
                  </a:cxn>
                  <a:cxn ang="0">
                    <a:pos x="66" y="792"/>
                  </a:cxn>
                  <a:cxn ang="0">
                    <a:pos x="78" y="792"/>
                  </a:cxn>
                  <a:cxn ang="0">
                    <a:pos x="96" y="792"/>
                  </a:cxn>
                  <a:cxn ang="0">
                    <a:pos x="108" y="792"/>
                  </a:cxn>
                  <a:cxn ang="0">
                    <a:pos x="120" y="792"/>
                  </a:cxn>
                  <a:cxn ang="0">
                    <a:pos x="132" y="786"/>
                  </a:cxn>
                  <a:cxn ang="0">
                    <a:pos x="144" y="774"/>
                  </a:cxn>
                  <a:cxn ang="0">
                    <a:pos x="156" y="756"/>
                  </a:cxn>
                  <a:cxn ang="0">
                    <a:pos x="168" y="726"/>
                  </a:cxn>
                  <a:cxn ang="0">
                    <a:pos x="186" y="678"/>
                  </a:cxn>
                  <a:cxn ang="0">
                    <a:pos x="198" y="624"/>
                  </a:cxn>
                  <a:cxn ang="0">
                    <a:pos x="210" y="558"/>
                  </a:cxn>
                  <a:cxn ang="0">
                    <a:pos x="222" y="474"/>
                  </a:cxn>
                  <a:cxn ang="0">
                    <a:pos x="234" y="390"/>
                  </a:cxn>
                  <a:cxn ang="0">
                    <a:pos x="246" y="294"/>
                  </a:cxn>
                  <a:cxn ang="0">
                    <a:pos x="258" y="204"/>
                  </a:cxn>
                  <a:cxn ang="0">
                    <a:pos x="276" y="120"/>
                  </a:cxn>
                  <a:cxn ang="0">
                    <a:pos x="288" y="48"/>
                  </a:cxn>
                  <a:cxn ang="0">
                    <a:pos x="300" y="6"/>
                  </a:cxn>
                  <a:cxn ang="0">
                    <a:pos x="312" y="0"/>
                  </a:cxn>
                  <a:cxn ang="0">
                    <a:pos x="324" y="12"/>
                  </a:cxn>
                  <a:cxn ang="0">
                    <a:pos x="336" y="54"/>
                  </a:cxn>
                  <a:cxn ang="0">
                    <a:pos x="348" y="108"/>
                  </a:cxn>
                  <a:cxn ang="0">
                    <a:pos x="366" y="174"/>
                  </a:cxn>
                  <a:cxn ang="0">
                    <a:pos x="378" y="258"/>
                  </a:cxn>
                  <a:cxn ang="0">
                    <a:pos x="390" y="348"/>
                  </a:cxn>
                  <a:cxn ang="0">
                    <a:pos x="402" y="438"/>
                  </a:cxn>
                  <a:cxn ang="0">
                    <a:pos x="414" y="510"/>
                  </a:cxn>
                  <a:cxn ang="0">
                    <a:pos x="426" y="576"/>
                  </a:cxn>
                  <a:cxn ang="0">
                    <a:pos x="438" y="624"/>
                  </a:cxn>
                  <a:cxn ang="0">
                    <a:pos x="456" y="672"/>
                  </a:cxn>
                  <a:cxn ang="0">
                    <a:pos x="468" y="708"/>
                  </a:cxn>
                  <a:cxn ang="0">
                    <a:pos x="480" y="738"/>
                  </a:cxn>
                  <a:cxn ang="0">
                    <a:pos x="492" y="756"/>
                  </a:cxn>
                  <a:cxn ang="0">
                    <a:pos x="504" y="768"/>
                  </a:cxn>
                  <a:cxn ang="0">
                    <a:pos x="516" y="780"/>
                  </a:cxn>
                  <a:cxn ang="0">
                    <a:pos x="528" y="786"/>
                  </a:cxn>
                  <a:cxn ang="0">
                    <a:pos x="546" y="792"/>
                  </a:cxn>
                  <a:cxn ang="0">
                    <a:pos x="558" y="792"/>
                  </a:cxn>
                  <a:cxn ang="0">
                    <a:pos x="570" y="792"/>
                  </a:cxn>
                  <a:cxn ang="0">
                    <a:pos x="582" y="792"/>
                  </a:cxn>
                  <a:cxn ang="0">
                    <a:pos x="594" y="792"/>
                  </a:cxn>
                  <a:cxn ang="0">
                    <a:pos x="606" y="792"/>
                  </a:cxn>
                  <a:cxn ang="0">
                    <a:pos x="624" y="792"/>
                  </a:cxn>
                </a:cxnLst>
                <a:rect l="0" t="0" r="r" b="b"/>
                <a:pathLst>
                  <a:path w="624" h="792">
                    <a:moveTo>
                      <a:pt x="0" y="792"/>
                    </a:moveTo>
                    <a:lnTo>
                      <a:pt x="6" y="792"/>
                    </a:lnTo>
                    <a:lnTo>
                      <a:pt x="12" y="792"/>
                    </a:lnTo>
                    <a:lnTo>
                      <a:pt x="18" y="792"/>
                    </a:lnTo>
                    <a:lnTo>
                      <a:pt x="24" y="792"/>
                    </a:lnTo>
                    <a:lnTo>
                      <a:pt x="30" y="792"/>
                    </a:lnTo>
                    <a:lnTo>
                      <a:pt x="36" y="792"/>
                    </a:lnTo>
                    <a:lnTo>
                      <a:pt x="42" y="792"/>
                    </a:lnTo>
                    <a:lnTo>
                      <a:pt x="48" y="792"/>
                    </a:lnTo>
                    <a:lnTo>
                      <a:pt x="54" y="792"/>
                    </a:lnTo>
                    <a:lnTo>
                      <a:pt x="60" y="792"/>
                    </a:lnTo>
                    <a:lnTo>
                      <a:pt x="66" y="792"/>
                    </a:lnTo>
                    <a:lnTo>
                      <a:pt x="72" y="792"/>
                    </a:lnTo>
                    <a:lnTo>
                      <a:pt x="78" y="792"/>
                    </a:lnTo>
                    <a:lnTo>
                      <a:pt x="90" y="792"/>
                    </a:lnTo>
                    <a:lnTo>
                      <a:pt x="96" y="792"/>
                    </a:lnTo>
                    <a:lnTo>
                      <a:pt x="102" y="792"/>
                    </a:lnTo>
                    <a:lnTo>
                      <a:pt x="108" y="792"/>
                    </a:lnTo>
                    <a:lnTo>
                      <a:pt x="114" y="792"/>
                    </a:lnTo>
                    <a:lnTo>
                      <a:pt x="120" y="792"/>
                    </a:lnTo>
                    <a:lnTo>
                      <a:pt x="126" y="786"/>
                    </a:lnTo>
                    <a:lnTo>
                      <a:pt x="132" y="786"/>
                    </a:lnTo>
                    <a:lnTo>
                      <a:pt x="138" y="780"/>
                    </a:lnTo>
                    <a:lnTo>
                      <a:pt x="144" y="774"/>
                    </a:lnTo>
                    <a:lnTo>
                      <a:pt x="150" y="762"/>
                    </a:lnTo>
                    <a:lnTo>
                      <a:pt x="156" y="756"/>
                    </a:lnTo>
                    <a:lnTo>
                      <a:pt x="162" y="738"/>
                    </a:lnTo>
                    <a:lnTo>
                      <a:pt x="168" y="726"/>
                    </a:lnTo>
                    <a:lnTo>
                      <a:pt x="180" y="702"/>
                    </a:lnTo>
                    <a:lnTo>
                      <a:pt x="186" y="678"/>
                    </a:lnTo>
                    <a:lnTo>
                      <a:pt x="192" y="654"/>
                    </a:lnTo>
                    <a:lnTo>
                      <a:pt x="198" y="624"/>
                    </a:lnTo>
                    <a:lnTo>
                      <a:pt x="204" y="594"/>
                    </a:lnTo>
                    <a:lnTo>
                      <a:pt x="210" y="558"/>
                    </a:lnTo>
                    <a:lnTo>
                      <a:pt x="216" y="516"/>
                    </a:lnTo>
                    <a:lnTo>
                      <a:pt x="222" y="474"/>
                    </a:lnTo>
                    <a:lnTo>
                      <a:pt x="228" y="432"/>
                    </a:lnTo>
                    <a:lnTo>
                      <a:pt x="234" y="390"/>
                    </a:lnTo>
                    <a:lnTo>
                      <a:pt x="240" y="342"/>
                    </a:lnTo>
                    <a:lnTo>
                      <a:pt x="246" y="294"/>
                    </a:lnTo>
                    <a:lnTo>
                      <a:pt x="252" y="252"/>
                    </a:lnTo>
                    <a:lnTo>
                      <a:pt x="258" y="204"/>
                    </a:lnTo>
                    <a:lnTo>
                      <a:pt x="270" y="156"/>
                    </a:lnTo>
                    <a:lnTo>
                      <a:pt x="276" y="120"/>
                    </a:lnTo>
                    <a:lnTo>
                      <a:pt x="282" y="84"/>
                    </a:lnTo>
                    <a:lnTo>
                      <a:pt x="288" y="48"/>
                    </a:lnTo>
                    <a:lnTo>
                      <a:pt x="294" y="24"/>
                    </a:lnTo>
                    <a:lnTo>
                      <a:pt x="300" y="6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6"/>
                    </a:lnTo>
                    <a:lnTo>
                      <a:pt x="324" y="12"/>
                    </a:lnTo>
                    <a:lnTo>
                      <a:pt x="330" y="30"/>
                    </a:lnTo>
                    <a:lnTo>
                      <a:pt x="336" y="54"/>
                    </a:lnTo>
                    <a:lnTo>
                      <a:pt x="342" y="78"/>
                    </a:lnTo>
                    <a:lnTo>
                      <a:pt x="348" y="108"/>
                    </a:lnTo>
                    <a:lnTo>
                      <a:pt x="360" y="144"/>
                    </a:lnTo>
                    <a:lnTo>
                      <a:pt x="366" y="174"/>
                    </a:lnTo>
                    <a:lnTo>
                      <a:pt x="372" y="216"/>
                    </a:lnTo>
                    <a:lnTo>
                      <a:pt x="378" y="258"/>
                    </a:lnTo>
                    <a:lnTo>
                      <a:pt x="384" y="306"/>
                    </a:lnTo>
                    <a:lnTo>
                      <a:pt x="390" y="348"/>
                    </a:lnTo>
                    <a:lnTo>
                      <a:pt x="396" y="396"/>
                    </a:lnTo>
                    <a:lnTo>
                      <a:pt x="402" y="438"/>
                    </a:lnTo>
                    <a:lnTo>
                      <a:pt x="408" y="474"/>
                    </a:lnTo>
                    <a:lnTo>
                      <a:pt x="414" y="510"/>
                    </a:lnTo>
                    <a:lnTo>
                      <a:pt x="420" y="546"/>
                    </a:lnTo>
                    <a:lnTo>
                      <a:pt x="426" y="576"/>
                    </a:lnTo>
                    <a:lnTo>
                      <a:pt x="432" y="606"/>
                    </a:lnTo>
                    <a:lnTo>
                      <a:pt x="438" y="624"/>
                    </a:lnTo>
                    <a:lnTo>
                      <a:pt x="450" y="648"/>
                    </a:lnTo>
                    <a:lnTo>
                      <a:pt x="456" y="672"/>
                    </a:lnTo>
                    <a:lnTo>
                      <a:pt x="462" y="690"/>
                    </a:lnTo>
                    <a:lnTo>
                      <a:pt x="468" y="708"/>
                    </a:lnTo>
                    <a:lnTo>
                      <a:pt x="474" y="720"/>
                    </a:lnTo>
                    <a:lnTo>
                      <a:pt x="480" y="738"/>
                    </a:lnTo>
                    <a:lnTo>
                      <a:pt x="486" y="744"/>
                    </a:lnTo>
                    <a:lnTo>
                      <a:pt x="492" y="756"/>
                    </a:lnTo>
                    <a:lnTo>
                      <a:pt x="498" y="762"/>
                    </a:lnTo>
                    <a:lnTo>
                      <a:pt x="504" y="768"/>
                    </a:lnTo>
                    <a:lnTo>
                      <a:pt x="510" y="774"/>
                    </a:lnTo>
                    <a:lnTo>
                      <a:pt x="516" y="780"/>
                    </a:lnTo>
                    <a:lnTo>
                      <a:pt x="522" y="780"/>
                    </a:lnTo>
                    <a:lnTo>
                      <a:pt x="528" y="786"/>
                    </a:lnTo>
                    <a:lnTo>
                      <a:pt x="540" y="786"/>
                    </a:lnTo>
                    <a:lnTo>
                      <a:pt x="546" y="792"/>
                    </a:lnTo>
                    <a:lnTo>
                      <a:pt x="552" y="792"/>
                    </a:lnTo>
                    <a:lnTo>
                      <a:pt x="558" y="792"/>
                    </a:lnTo>
                    <a:lnTo>
                      <a:pt x="564" y="792"/>
                    </a:lnTo>
                    <a:lnTo>
                      <a:pt x="570" y="792"/>
                    </a:lnTo>
                    <a:lnTo>
                      <a:pt x="576" y="792"/>
                    </a:lnTo>
                    <a:lnTo>
                      <a:pt x="582" y="792"/>
                    </a:lnTo>
                    <a:lnTo>
                      <a:pt x="588" y="792"/>
                    </a:lnTo>
                    <a:lnTo>
                      <a:pt x="594" y="792"/>
                    </a:lnTo>
                    <a:lnTo>
                      <a:pt x="600" y="792"/>
                    </a:lnTo>
                    <a:lnTo>
                      <a:pt x="606" y="792"/>
                    </a:lnTo>
                    <a:lnTo>
                      <a:pt x="612" y="792"/>
                    </a:lnTo>
                    <a:lnTo>
                      <a:pt x="624" y="79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102" name="Rectangle 53"/>
              <p:cNvSpPr>
                <a:spLocks noChangeArrowheads="1"/>
              </p:cNvSpPr>
              <p:nvPr/>
            </p:nvSpPr>
            <p:spPr bwMode="auto">
              <a:xfrm rot="16200000">
                <a:off x="6997893" y="4729776"/>
                <a:ext cx="1051570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Helvetica" pitchFamily="34" charset="0"/>
                  </a:rPr>
                  <a:t>normalized</a:t>
                </a:r>
                <a:r>
                  <a:rPr kumimoji="0" lang="it-IT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Helvetica" pitchFamily="34" charset="0"/>
                  </a:rPr>
                  <a:t>  </a:t>
                </a:r>
                <a:r>
                  <a:rPr kumimoji="0" lang="it-IT" sz="9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Helvetica" pitchFamily="34" charset="0"/>
                  </a:rPr>
                  <a:t>frequency</a:t>
                </a:r>
                <a:endParaRPr kumimoji="0" lang="it-IT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Helvetica" pitchFamily="34" charset="0"/>
                </a:endParaRPr>
              </a:p>
            </p:txBody>
          </p:sp>
          <p:sp>
            <p:nvSpPr>
              <p:cNvPr id="139" name="Rectangle 52"/>
              <p:cNvSpPr>
                <a:spLocks noChangeArrowheads="1"/>
              </p:cNvSpPr>
              <p:nvPr/>
            </p:nvSpPr>
            <p:spPr bwMode="auto">
              <a:xfrm>
                <a:off x="7630989" y="5594400"/>
                <a:ext cx="121936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Helvetica" pitchFamily="34" charset="0"/>
                  </a:rPr>
                  <a:t>mRNA</a:t>
                </a:r>
                <a:r>
                  <a:rPr kumimoji="0" lang="it-IT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Helvetica" pitchFamily="34" charset="0"/>
                  </a:rPr>
                  <a:t>/</a:t>
                </a:r>
                <a:r>
                  <a:rPr lang="it-IT" sz="900" dirty="0" err="1" smtClean="0">
                    <a:solidFill>
                      <a:srgbClr val="000000"/>
                    </a:solidFill>
                    <a:cs typeface="Helvetica" pitchFamily="34" charset="0"/>
                  </a:rPr>
                  <a:t>lncRNA</a:t>
                </a:r>
                <a:r>
                  <a:rPr kumimoji="0" lang="it-IT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Helvetica" pitchFamily="34" charset="0"/>
                  </a:rPr>
                  <a:t> </a:t>
                </a:r>
                <a:r>
                  <a:rPr kumimoji="0" lang="it-IT" sz="9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Helvetica" pitchFamily="34" charset="0"/>
                  </a:rPr>
                  <a:t>correlation</a:t>
                </a:r>
                <a:endParaRPr kumimoji="0" lang="it-IT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Helvetica" pitchFamily="34" charset="0"/>
                </a:endParaRPr>
              </a:p>
            </p:txBody>
          </p:sp>
        </p:grpSp>
        <p:sp>
          <p:nvSpPr>
            <p:cNvPr id="140" name="Rectangle 52"/>
            <p:cNvSpPr>
              <a:spLocks noChangeArrowheads="1"/>
            </p:cNvSpPr>
            <p:nvPr/>
          </p:nvSpPr>
          <p:spPr bwMode="auto">
            <a:xfrm>
              <a:off x="3515239" y="3098280"/>
              <a:ext cx="40864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miRNAs</a:t>
              </a:r>
              <a:endPara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Helvetica" pitchFamily="34" charset="0"/>
              </a:endParaRPr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3515239" y="5577764"/>
              <a:ext cx="40864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miRNAs</a:t>
              </a:r>
              <a:endPara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Helvetica" pitchFamily="34" charset="0"/>
              </a:endParaRPr>
            </a:p>
          </p:txBody>
        </p:sp>
        <p:sp>
          <p:nvSpPr>
            <p:cNvPr id="143" name="Rectangle 104"/>
            <p:cNvSpPr>
              <a:spLocks noChangeArrowheads="1"/>
            </p:cNvSpPr>
            <p:nvPr/>
          </p:nvSpPr>
          <p:spPr bwMode="auto">
            <a:xfrm rot="16200000">
              <a:off x="-439200" y="4584365"/>
              <a:ext cx="15517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1000" dirty="0" err="1" smtClean="0">
                  <a:solidFill>
                    <a:srgbClr val="000000"/>
                  </a:solidFill>
                  <a:cs typeface="Helvetica" pitchFamily="34" charset="0"/>
                </a:rPr>
                <a:t>Top-correlated</a:t>
              </a:r>
              <a:r>
                <a:rPr lang="it-IT" sz="1000" dirty="0" smtClean="0">
                  <a:solidFill>
                    <a:srgbClr val="000000"/>
                  </a:solidFill>
                  <a:cs typeface="Helvetica" pitchFamily="34" charset="0"/>
                </a:rPr>
                <a:t> </a:t>
              </a:r>
              <a:r>
                <a:rPr lang="it-IT" sz="1000" dirty="0" err="1" smtClean="0">
                  <a:solidFill>
                    <a:srgbClr val="000000"/>
                  </a:solidFill>
                  <a:cs typeface="Helvetica" pitchFamily="34" charset="0"/>
                </a:rPr>
                <a:t>mRNA</a:t>
              </a:r>
              <a:r>
                <a:rPr lang="it-IT" sz="1000" dirty="0" smtClean="0">
                  <a:solidFill>
                    <a:srgbClr val="000000"/>
                  </a:solidFill>
                  <a:cs typeface="Helvetica" pitchFamily="34" charset="0"/>
                </a:rPr>
                <a:t>/</a:t>
              </a:r>
              <a:r>
                <a:rPr lang="it-IT" sz="1000" dirty="0" err="1" smtClean="0">
                  <a:solidFill>
                    <a:srgbClr val="000000"/>
                  </a:solidFill>
                  <a:cs typeface="Helvetica" pitchFamily="34" charset="0"/>
                </a:rPr>
                <a:t>lncRNA</a:t>
              </a:r>
              <a:r>
                <a:rPr lang="it-IT" sz="1000" dirty="0" smtClean="0">
                  <a:solidFill>
                    <a:srgbClr val="000000"/>
                  </a:solidFill>
                  <a:cs typeface="Helvetica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1000" dirty="0" err="1" smtClean="0">
                  <a:solidFill>
                    <a:srgbClr val="000000"/>
                  </a:solidFill>
                  <a:cs typeface="Helvetica" pitchFamily="34" charset="0"/>
                </a:rPr>
                <a:t>p</a:t>
              </a:r>
              <a:r>
                <a:rPr kumimoji="0" lang="it-IT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airs</a:t>
              </a:r>
              <a:r>
                <a:rPr kumimoji="0" lang="it-IT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 in </a:t>
              </a:r>
              <a:r>
                <a:rPr kumimoji="0" lang="it-IT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normal</a:t>
              </a:r>
              <a:r>
                <a:rPr kumimoji="0" lang="it-IT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Helvetica" pitchFamily="34" charset="0"/>
                </a:rPr>
                <a:t> data set</a:t>
              </a:r>
              <a:endPara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Helvetica" pitchFamily="34" charset="0"/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6800015" y="3933624"/>
              <a:ext cx="298694" cy="1644140"/>
              <a:chOff x="6800012" y="1461403"/>
              <a:chExt cx="298694" cy="1644140"/>
            </a:xfrm>
          </p:grpSpPr>
          <p:grpSp>
            <p:nvGrpSpPr>
              <p:cNvPr id="174" name="Gruppo 682"/>
              <p:cNvGrpSpPr/>
              <p:nvPr/>
            </p:nvGrpSpPr>
            <p:grpSpPr>
              <a:xfrm>
                <a:off x="6954436" y="1477482"/>
                <a:ext cx="144270" cy="1628061"/>
                <a:chOff x="7265551" y="1368425"/>
                <a:chExt cx="144270" cy="1628061"/>
              </a:xfrm>
            </p:grpSpPr>
            <p:sp>
              <p:nvSpPr>
                <p:cNvPr id="201" name="Rectangle 455"/>
                <p:cNvSpPr>
                  <a:spLocks noChangeArrowheads="1"/>
                </p:cNvSpPr>
                <p:nvPr/>
              </p:nvSpPr>
              <p:spPr bwMode="auto">
                <a:xfrm>
                  <a:off x="7265551" y="2873375"/>
                  <a:ext cx="57708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0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2" name="Rectangle 458"/>
                <p:cNvSpPr>
                  <a:spLocks noChangeArrowheads="1"/>
                </p:cNvSpPr>
                <p:nvPr/>
              </p:nvSpPr>
              <p:spPr bwMode="auto">
                <a:xfrm>
                  <a:off x="7265551" y="2578100"/>
                  <a:ext cx="144270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0.2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3" name="Rectangle 461"/>
                <p:cNvSpPr>
                  <a:spLocks noChangeArrowheads="1"/>
                </p:cNvSpPr>
                <p:nvPr/>
              </p:nvSpPr>
              <p:spPr bwMode="auto">
                <a:xfrm>
                  <a:off x="7265551" y="2273300"/>
                  <a:ext cx="144270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0.4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4" name="Rectangle 464"/>
                <p:cNvSpPr>
                  <a:spLocks noChangeArrowheads="1"/>
                </p:cNvSpPr>
                <p:nvPr/>
              </p:nvSpPr>
              <p:spPr bwMode="auto">
                <a:xfrm>
                  <a:off x="7265551" y="1968500"/>
                  <a:ext cx="144270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0.6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5" name="Rectangle 467"/>
                <p:cNvSpPr>
                  <a:spLocks noChangeArrowheads="1"/>
                </p:cNvSpPr>
                <p:nvPr/>
              </p:nvSpPr>
              <p:spPr bwMode="auto">
                <a:xfrm>
                  <a:off x="7265551" y="1663700"/>
                  <a:ext cx="144270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0.8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6" name="Rectangle 470"/>
                <p:cNvSpPr>
                  <a:spLocks noChangeArrowheads="1"/>
                </p:cNvSpPr>
                <p:nvPr/>
              </p:nvSpPr>
              <p:spPr bwMode="auto">
                <a:xfrm>
                  <a:off x="7265551" y="1368425"/>
                  <a:ext cx="57708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Helvetica" pitchFamily="34" charset="0"/>
                      <a:cs typeface="Helvetica" pitchFamily="34" charset="0"/>
                    </a:rPr>
                    <a:t>1</a:t>
                  </a:r>
                  <a:endPara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grpSp>
            <p:nvGrpSpPr>
              <p:cNvPr id="175" name="Gruppo 681"/>
              <p:cNvGrpSpPr/>
              <p:nvPr/>
            </p:nvGrpSpPr>
            <p:grpSpPr>
              <a:xfrm flipV="1">
                <a:off x="6800012" y="1461403"/>
                <a:ext cx="112479" cy="1601788"/>
                <a:chOff x="6979801" y="1444625"/>
                <a:chExt cx="258763" cy="1601788"/>
              </a:xfrm>
            </p:grpSpPr>
            <p:sp>
              <p:nvSpPr>
                <p:cNvPr id="176" name="Rectangle 444"/>
                <p:cNvSpPr>
                  <a:spLocks noChangeArrowheads="1"/>
                </p:cNvSpPr>
                <p:nvPr/>
              </p:nvSpPr>
              <p:spPr bwMode="auto">
                <a:xfrm>
                  <a:off x="6979801" y="1444625"/>
                  <a:ext cx="257175" cy="1600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6979801" y="1444625"/>
                  <a:ext cx="257175" cy="160020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pic>
              <p:nvPicPr>
                <p:cNvPr id="178" name="Picture 44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979801" y="1444625"/>
                  <a:ext cx="257175" cy="160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9" name="Line 447"/>
                <p:cNvSpPr>
                  <a:spLocks noChangeShapeType="1"/>
                </p:cNvSpPr>
                <p:nvPr/>
              </p:nvSpPr>
              <p:spPr bwMode="auto">
                <a:xfrm>
                  <a:off x="6979801" y="1444625"/>
                  <a:ext cx="25717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0" name="Line 448"/>
                <p:cNvSpPr>
                  <a:spLocks noChangeShapeType="1"/>
                </p:cNvSpPr>
                <p:nvPr/>
              </p:nvSpPr>
              <p:spPr bwMode="auto">
                <a:xfrm>
                  <a:off x="6979801" y="3044825"/>
                  <a:ext cx="25717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1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7236976" y="1444625"/>
                  <a:ext cx="1588" cy="16002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2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6979801" y="1444625"/>
                  <a:ext cx="1588" cy="16002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3" name="Line 451"/>
                <p:cNvSpPr>
                  <a:spLocks noChangeShapeType="1"/>
                </p:cNvSpPr>
                <p:nvPr/>
              </p:nvSpPr>
              <p:spPr bwMode="auto">
                <a:xfrm>
                  <a:off x="6979801" y="3044825"/>
                  <a:ext cx="25717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4" name="Line 452"/>
                <p:cNvSpPr>
                  <a:spLocks noChangeShapeType="1"/>
                </p:cNvSpPr>
                <p:nvPr/>
              </p:nvSpPr>
              <p:spPr bwMode="auto">
                <a:xfrm flipV="1">
                  <a:off x="7236976" y="1444625"/>
                  <a:ext cx="1588" cy="16002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5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7217926" y="2949575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6" name="Line 454"/>
                <p:cNvSpPr>
                  <a:spLocks noChangeShapeType="1"/>
                </p:cNvSpPr>
                <p:nvPr/>
              </p:nvSpPr>
              <p:spPr bwMode="auto">
                <a:xfrm>
                  <a:off x="6979801" y="2949575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7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7217926" y="2654300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8" name="Line 457"/>
                <p:cNvSpPr>
                  <a:spLocks noChangeShapeType="1"/>
                </p:cNvSpPr>
                <p:nvPr/>
              </p:nvSpPr>
              <p:spPr bwMode="auto">
                <a:xfrm>
                  <a:off x="6979801" y="2654300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89" name="Line 459"/>
                <p:cNvSpPr>
                  <a:spLocks noChangeShapeType="1"/>
                </p:cNvSpPr>
                <p:nvPr/>
              </p:nvSpPr>
              <p:spPr bwMode="auto">
                <a:xfrm flipH="1">
                  <a:off x="7217926" y="2349500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0" name="Line 460"/>
                <p:cNvSpPr>
                  <a:spLocks noChangeShapeType="1"/>
                </p:cNvSpPr>
                <p:nvPr/>
              </p:nvSpPr>
              <p:spPr bwMode="auto">
                <a:xfrm>
                  <a:off x="6979801" y="2349500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1" name="Line 462"/>
                <p:cNvSpPr>
                  <a:spLocks noChangeShapeType="1"/>
                </p:cNvSpPr>
                <p:nvPr/>
              </p:nvSpPr>
              <p:spPr bwMode="auto">
                <a:xfrm flipH="1">
                  <a:off x="7217926" y="2044700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2" name="Line 463"/>
                <p:cNvSpPr>
                  <a:spLocks noChangeShapeType="1"/>
                </p:cNvSpPr>
                <p:nvPr/>
              </p:nvSpPr>
              <p:spPr bwMode="auto">
                <a:xfrm>
                  <a:off x="6979801" y="2044700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3" name="Line 465"/>
                <p:cNvSpPr>
                  <a:spLocks noChangeShapeType="1"/>
                </p:cNvSpPr>
                <p:nvPr/>
              </p:nvSpPr>
              <p:spPr bwMode="auto">
                <a:xfrm flipH="1">
                  <a:off x="7217926" y="1739900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4" name="Line 466"/>
                <p:cNvSpPr>
                  <a:spLocks noChangeShapeType="1"/>
                </p:cNvSpPr>
                <p:nvPr/>
              </p:nvSpPr>
              <p:spPr bwMode="auto">
                <a:xfrm>
                  <a:off x="6979801" y="1739900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5" name="Line 468"/>
                <p:cNvSpPr>
                  <a:spLocks noChangeShapeType="1"/>
                </p:cNvSpPr>
                <p:nvPr/>
              </p:nvSpPr>
              <p:spPr bwMode="auto">
                <a:xfrm flipH="1">
                  <a:off x="7217926" y="1444625"/>
                  <a:ext cx="19050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6" name="Line 469"/>
                <p:cNvSpPr>
                  <a:spLocks noChangeShapeType="1"/>
                </p:cNvSpPr>
                <p:nvPr/>
              </p:nvSpPr>
              <p:spPr bwMode="auto">
                <a:xfrm>
                  <a:off x="6979801" y="1444625"/>
                  <a:ext cx="952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7" name="Line 471"/>
                <p:cNvSpPr>
                  <a:spLocks noChangeShapeType="1"/>
                </p:cNvSpPr>
                <p:nvPr/>
              </p:nvSpPr>
              <p:spPr bwMode="auto">
                <a:xfrm>
                  <a:off x="6979801" y="1444625"/>
                  <a:ext cx="25717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8" name="Line 472"/>
                <p:cNvSpPr>
                  <a:spLocks noChangeShapeType="1"/>
                </p:cNvSpPr>
                <p:nvPr/>
              </p:nvSpPr>
              <p:spPr bwMode="auto">
                <a:xfrm>
                  <a:off x="6979801" y="3044825"/>
                  <a:ext cx="257175" cy="1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199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7236976" y="1444625"/>
                  <a:ext cx="1588" cy="16002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00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6979801" y="1444625"/>
                  <a:ext cx="1588" cy="16002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sz="800"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</p:grpSp>
      </p:grpSp>
      <p:sp>
        <p:nvSpPr>
          <p:cNvPr id="60" name="Title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correlation</a:t>
            </a:r>
            <a:endParaRPr lang="en-US" dirty="0"/>
          </a:p>
        </p:txBody>
      </p:sp>
      <p:sp>
        <p:nvSpPr>
          <p:cNvPr id="208" name="Footer Placeholder 2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9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13"/>
          <p:cNvSpPr/>
          <p:nvPr/>
        </p:nvSpPr>
        <p:spPr>
          <a:xfrm>
            <a:off x="457200" y="3831076"/>
            <a:ext cx="8197192" cy="2235476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310"/>
          <p:cNvSpPr/>
          <p:nvPr/>
        </p:nvSpPr>
        <p:spPr>
          <a:xfrm>
            <a:off x="463395" y="1530000"/>
            <a:ext cx="8190997" cy="2235476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235"/>
          <p:cNvCxnSpPr/>
          <p:nvPr/>
        </p:nvCxnSpPr>
        <p:spPr>
          <a:xfrm flipH="1">
            <a:off x="8202995" y="2845839"/>
            <a:ext cx="125389" cy="17189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09"/>
          <p:cNvSpPr>
            <a:spLocks noChangeShapeType="1"/>
          </p:cNvSpPr>
          <p:nvPr/>
        </p:nvSpPr>
        <p:spPr bwMode="auto">
          <a:xfrm flipV="1">
            <a:off x="7379933" y="2052010"/>
            <a:ext cx="1439" cy="117480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Line 412"/>
          <p:cNvSpPr>
            <a:spLocks noChangeShapeType="1"/>
          </p:cNvSpPr>
          <p:nvPr/>
        </p:nvSpPr>
        <p:spPr bwMode="auto">
          <a:xfrm flipV="1">
            <a:off x="7379933" y="3219913"/>
            <a:ext cx="1439" cy="1726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Rectangle 414"/>
          <p:cNvSpPr>
            <a:spLocks noChangeArrowheads="1"/>
          </p:cNvSpPr>
          <p:nvPr/>
        </p:nvSpPr>
        <p:spPr bwMode="auto">
          <a:xfrm>
            <a:off x="7319494" y="3263084"/>
            <a:ext cx="82827" cy="11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Helvetica" pitchFamily="34" charset="0"/>
              </a:rPr>
              <a:t>-1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Line 415"/>
          <p:cNvSpPr>
            <a:spLocks noChangeShapeType="1"/>
          </p:cNvSpPr>
          <p:nvPr/>
        </p:nvSpPr>
        <p:spPr bwMode="auto">
          <a:xfrm flipV="1">
            <a:off x="7872087" y="3219913"/>
            <a:ext cx="1439" cy="1726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Rectangle 417"/>
          <p:cNvSpPr>
            <a:spLocks noChangeArrowheads="1"/>
          </p:cNvSpPr>
          <p:nvPr/>
        </p:nvSpPr>
        <p:spPr bwMode="auto">
          <a:xfrm>
            <a:off x="7846184" y="3263084"/>
            <a:ext cx="52311" cy="11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Helvetica" pitchFamily="34" charset="0"/>
              </a:rPr>
              <a:t>0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Line 418"/>
          <p:cNvSpPr>
            <a:spLocks noChangeShapeType="1"/>
          </p:cNvSpPr>
          <p:nvPr/>
        </p:nvSpPr>
        <p:spPr bwMode="auto">
          <a:xfrm flipV="1">
            <a:off x="8364240" y="3219913"/>
            <a:ext cx="1439" cy="1726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Rectangle 420"/>
          <p:cNvSpPr>
            <a:spLocks noChangeArrowheads="1"/>
          </p:cNvSpPr>
          <p:nvPr/>
        </p:nvSpPr>
        <p:spPr bwMode="auto">
          <a:xfrm>
            <a:off x="8338337" y="3263084"/>
            <a:ext cx="52311" cy="11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Helvetica" pitchFamily="34" charset="0"/>
              </a:rPr>
              <a:t>1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Line 421"/>
          <p:cNvSpPr>
            <a:spLocks noChangeShapeType="1"/>
          </p:cNvSpPr>
          <p:nvPr/>
        </p:nvSpPr>
        <p:spPr bwMode="auto">
          <a:xfrm>
            <a:off x="7379933" y="3237182"/>
            <a:ext cx="8634" cy="143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Line 422"/>
          <p:cNvSpPr>
            <a:spLocks noChangeShapeType="1"/>
          </p:cNvSpPr>
          <p:nvPr/>
        </p:nvSpPr>
        <p:spPr bwMode="auto">
          <a:xfrm flipH="1">
            <a:off x="8346971" y="3237182"/>
            <a:ext cx="17269" cy="143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Rectangle 423"/>
          <p:cNvSpPr>
            <a:spLocks noChangeArrowheads="1"/>
          </p:cNvSpPr>
          <p:nvPr/>
        </p:nvSpPr>
        <p:spPr bwMode="auto">
          <a:xfrm>
            <a:off x="7284956" y="3168107"/>
            <a:ext cx="52311" cy="11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Helvetica" pitchFamily="34" charset="0"/>
              </a:rPr>
              <a:t>0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Line 424"/>
          <p:cNvSpPr>
            <a:spLocks noChangeShapeType="1"/>
          </p:cNvSpPr>
          <p:nvPr/>
        </p:nvSpPr>
        <p:spPr bwMode="auto">
          <a:xfrm>
            <a:off x="7379933" y="2943616"/>
            <a:ext cx="8634" cy="143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Line 427"/>
          <p:cNvSpPr>
            <a:spLocks noChangeShapeType="1"/>
          </p:cNvSpPr>
          <p:nvPr/>
        </p:nvSpPr>
        <p:spPr bwMode="auto">
          <a:xfrm>
            <a:off x="7379933" y="2658686"/>
            <a:ext cx="8634" cy="143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429"/>
          <p:cNvSpPr>
            <a:spLocks noChangeArrowheads="1"/>
          </p:cNvSpPr>
          <p:nvPr/>
        </p:nvSpPr>
        <p:spPr bwMode="auto">
          <a:xfrm>
            <a:off x="7284956" y="2589612"/>
            <a:ext cx="52311" cy="11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Helvetica" pitchFamily="34" charset="0"/>
              </a:rPr>
              <a:t>1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1" name="Line 430"/>
          <p:cNvSpPr>
            <a:spLocks noChangeShapeType="1"/>
          </p:cNvSpPr>
          <p:nvPr/>
        </p:nvSpPr>
        <p:spPr bwMode="auto">
          <a:xfrm>
            <a:off x="7379933" y="2365121"/>
            <a:ext cx="8634" cy="143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Line 433"/>
          <p:cNvSpPr>
            <a:spLocks noChangeShapeType="1"/>
          </p:cNvSpPr>
          <p:nvPr/>
        </p:nvSpPr>
        <p:spPr bwMode="auto">
          <a:xfrm>
            <a:off x="7379933" y="2080190"/>
            <a:ext cx="8634" cy="143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Rectangle 435"/>
          <p:cNvSpPr>
            <a:spLocks noChangeArrowheads="1"/>
          </p:cNvSpPr>
          <p:nvPr/>
        </p:nvSpPr>
        <p:spPr bwMode="auto">
          <a:xfrm>
            <a:off x="7284956" y="2011116"/>
            <a:ext cx="52311" cy="11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Helvetica" pitchFamily="34" charset="0"/>
              </a:rPr>
              <a:t>2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6583286" y="2023394"/>
            <a:ext cx="270762" cy="1490388"/>
            <a:chOff x="6800012" y="1461403"/>
            <a:chExt cx="298694" cy="1644140"/>
          </a:xfrm>
        </p:grpSpPr>
        <p:grpSp>
          <p:nvGrpSpPr>
            <p:cNvPr id="24" name="Gruppo 682"/>
            <p:cNvGrpSpPr/>
            <p:nvPr/>
          </p:nvGrpSpPr>
          <p:grpSpPr>
            <a:xfrm>
              <a:off x="6954436" y="1477482"/>
              <a:ext cx="144270" cy="1628061"/>
              <a:chOff x="7265551" y="1368425"/>
              <a:chExt cx="144270" cy="1628061"/>
            </a:xfrm>
          </p:grpSpPr>
          <p:sp>
            <p:nvSpPr>
              <p:cNvPr id="25" name="Rectangle 455"/>
              <p:cNvSpPr>
                <a:spLocks noChangeArrowheads="1"/>
              </p:cNvSpPr>
              <p:nvPr/>
            </p:nvSpPr>
            <p:spPr bwMode="auto">
              <a:xfrm>
                <a:off x="7265551" y="2873375"/>
                <a:ext cx="57708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0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" name="Rectangle 458"/>
              <p:cNvSpPr>
                <a:spLocks noChangeArrowheads="1"/>
              </p:cNvSpPr>
              <p:nvPr/>
            </p:nvSpPr>
            <p:spPr bwMode="auto">
              <a:xfrm>
                <a:off x="7265551" y="2578100"/>
                <a:ext cx="14427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0.2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7" name="Rectangle 461"/>
              <p:cNvSpPr>
                <a:spLocks noChangeArrowheads="1"/>
              </p:cNvSpPr>
              <p:nvPr/>
            </p:nvSpPr>
            <p:spPr bwMode="auto">
              <a:xfrm>
                <a:off x="7265551" y="2273300"/>
                <a:ext cx="14427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0.4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8" name="Rectangle 464"/>
              <p:cNvSpPr>
                <a:spLocks noChangeArrowheads="1"/>
              </p:cNvSpPr>
              <p:nvPr/>
            </p:nvSpPr>
            <p:spPr bwMode="auto">
              <a:xfrm>
                <a:off x="7265551" y="1968500"/>
                <a:ext cx="14427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0.6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9" name="Rectangle 467"/>
              <p:cNvSpPr>
                <a:spLocks noChangeArrowheads="1"/>
              </p:cNvSpPr>
              <p:nvPr/>
            </p:nvSpPr>
            <p:spPr bwMode="auto">
              <a:xfrm>
                <a:off x="7265551" y="1663700"/>
                <a:ext cx="14427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0.8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0" name="Rectangle 470"/>
              <p:cNvSpPr>
                <a:spLocks noChangeArrowheads="1"/>
              </p:cNvSpPr>
              <p:nvPr/>
            </p:nvSpPr>
            <p:spPr bwMode="auto">
              <a:xfrm>
                <a:off x="7265551" y="1368425"/>
                <a:ext cx="57708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Helvetica" pitchFamily="34" charset="0"/>
                  </a:rPr>
                  <a:t>1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31" name="Gruppo 681"/>
            <p:cNvGrpSpPr/>
            <p:nvPr/>
          </p:nvGrpSpPr>
          <p:grpSpPr>
            <a:xfrm flipV="1">
              <a:off x="6800012" y="1461403"/>
              <a:ext cx="112479" cy="1601788"/>
              <a:chOff x="6979801" y="1444625"/>
              <a:chExt cx="258763" cy="1601788"/>
            </a:xfrm>
          </p:grpSpPr>
          <p:sp>
            <p:nvSpPr>
              <p:cNvPr id="32" name="Rectangle 444"/>
              <p:cNvSpPr>
                <a:spLocks noChangeArrowheads="1"/>
              </p:cNvSpPr>
              <p:nvPr/>
            </p:nvSpPr>
            <p:spPr bwMode="auto">
              <a:xfrm>
                <a:off x="6979801" y="1444625"/>
                <a:ext cx="257175" cy="16002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3" name="Rectangle 445"/>
              <p:cNvSpPr>
                <a:spLocks noChangeArrowheads="1"/>
              </p:cNvSpPr>
              <p:nvPr/>
            </p:nvSpPr>
            <p:spPr bwMode="auto">
              <a:xfrm>
                <a:off x="6979801" y="1444625"/>
                <a:ext cx="257175" cy="160020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34" name="Picture 44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79801" y="1444625"/>
                <a:ext cx="257175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Line 447"/>
              <p:cNvSpPr>
                <a:spLocks noChangeShapeType="1"/>
              </p:cNvSpPr>
              <p:nvPr/>
            </p:nvSpPr>
            <p:spPr bwMode="auto">
              <a:xfrm>
                <a:off x="6979801" y="1444625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6" name="Line 448"/>
              <p:cNvSpPr>
                <a:spLocks noChangeShapeType="1"/>
              </p:cNvSpPr>
              <p:nvPr/>
            </p:nvSpPr>
            <p:spPr bwMode="auto">
              <a:xfrm>
                <a:off x="6979801" y="3044825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7" name="Line 449"/>
              <p:cNvSpPr>
                <a:spLocks noChangeShapeType="1"/>
              </p:cNvSpPr>
              <p:nvPr/>
            </p:nvSpPr>
            <p:spPr bwMode="auto">
              <a:xfrm flipV="1">
                <a:off x="7236976" y="1444625"/>
                <a:ext cx="1588" cy="1600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8" name="Line 450"/>
              <p:cNvSpPr>
                <a:spLocks noChangeShapeType="1"/>
              </p:cNvSpPr>
              <p:nvPr/>
            </p:nvSpPr>
            <p:spPr bwMode="auto">
              <a:xfrm flipV="1">
                <a:off x="6979801" y="1444625"/>
                <a:ext cx="1588" cy="1600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" name="Line 451"/>
              <p:cNvSpPr>
                <a:spLocks noChangeShapeType="1"/>
              </p:cNvSpPr>
              <p:nvPr/>
            </p:nvSpPr>
            <p:spPr bwMode="auto">
              <a:xfrm>
                <a:off x="6979801" y="3044825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0" name="Line 452"/>
              <p:cNvSpPr>
                <a:spLocks noChangeShapeType="1"/>
              </p:cNvSpPr>
              <p:nvPr/>
            </p:nvSpPr>
            <p:spPr bwMode="auto">
              <a:xfrm flipV="1">
                <a:off x="7236976" y="1444625"/>
                <a:ext cx="1588" cy="1600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1" name="Line 453"/>
              <p:cNvSpPr>
                <a:spLocks noChangeShapeType="1"/>
              </p:cNvSpPr>
              <p:nvPr/>
            </p:nvSpPr>
            <p:spPr bwMode="auto">
              <a:xfrm flipH="1">
                <a:off x="7217926" y="2949575"/>
                <a:ext cx="190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2" name="Line 454"/>
              <p:cNvSpPr>
                <a:spLocks noChangeShapeType="1"/>
              </p:cNvSpPr>
              <p:nvPr/>
            </p:nvSpPr>
            <p:spPr bwMode="auto">
              <a:xfrm>
                <a:off x="6979801" y="2949575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3" name="Line 456"/>
              <p:cNvSpPr>
                <a:spLocks noChangeShapeType="1"/>
              </p:cNvSpPr>
              <p:nvPr/>
            </p:nvSpPr>
            <p:spPr bwMode="auto">
              <a:xfrm flipH="1">
                <a:off x="7217926" y="2654300"/>
                <a:ext cx="190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4" name="Line 457"/>
              <p:cNvSpPr>
                <a:spLocks noChangeShapeType="1"/>
              </p:cNvSpPr>
              <p:nvPr/>
            </p:nvSpPr>
            <p:spPr bwMode="auto">
              <a:xfrm>
                <a:off x="6979801" y="2654300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5" name="Line 459"/>
              <p:cNvSpPr>
                <a:spLocks noChangeShapeType="1"/>
              </p:cNvSpPr>
              <p:nvPr/>
            </p:nvSpPr>
            <p:spPr bwMode="auto">
              <a:xfrm flipH="1">
                <a:off x="7217926" y="2349500"/>
                <a:ext cx="190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6" name="Line 460"/>
              <p:cNvSpPr>
                <a:spLocks noChangeShapeType="1"/>
              </p:cNvSpPr>
              <p:nvPr/>
            </p:nvSpPr>
            <p:spPr bwMode="auto">
              <a:xfrm>
                <a:off x="6979801" y="2349500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7" name="Line 462"/>
              <p:cNvSpPr>
                <a:spLocks noChangeShapeType="1"/>
              </p:cNvSpPr>
              <p:nvPr/>
            </p:nvSpPr>
            <p:spPr bwMode="auto">
              <a:xfrm flipH="1">
                <a:off x="7217926" y="2044700"/>
                <a:ext cx="190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8" name="Line 463"/>
              <p:cNvSpPr>
                <a:spLocks noChangeShapeType="1"/>
              </p:cNvSpPr>
              <p:nvPr/>
            </p:nvSpPr>
            <p:spPr bwMode="auto">
              <a:xfrm>
                <a:off x="6979801" y="2044700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9" name="Line 465"/>
              <p:cNvSpPr>
                <a:spLocks noChangeShapeType="1"/>
              </p:cNvSpPr>
              <p:nvPr/>
            </p:nvSpPr>
            <p:spPr bwMode="auto">
              <a:xfrm flipH="1">
                <a:off x="7217926" y="1739900"/>
                <a:ext cx="190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0" name="Line 466"/>
              <p:cNvSpPr>
                <a:spLocks noChangeShapeType="1"/>
              </p:cNvSpPr>
              <p:nvPr/>
            </p:nvSpPr>
            <p:spPr bwMode="auto">
              <a:xfrm>
                <a:off x="6979801" y="1739900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1" name="Line 468"/>
              <p:cNvSpPr>
                <a:spLocks noChangeShapeType="1"/>
              </p:cNvSpPr>
              <p:nvPr/>
            </p:nvSpPr>
            <p:spPr bwMode="auto">
              <a:xfrm flipH="1">
                <a:off x="7217926" y="1444625"/>
                <a:ext cx="190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" name="Line 469"/>
              <p:cNvSpPr>
                <a:spLocks noChangeShapeType="1"/>
              </p:cNvSpPr>
              <p:nvPr/>
            </p:nvSpPr>
            <p:spPr bwMode="auto">
              <a:xfrm>
                <a:off x="6979801" y="1444625"/>
                <a:ext cx="95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" name="Line 471"/>
              <p:cNvSpPr>
                <a:spLocks noChangeShapeType="1"/>
              </p:cNvSpPr>
              <p:nvPr/>
            </p:nvSpPr>
            <p:spPr bwMode="auto">
              <a:xfrm>
                <a:off x="6979801" y="1444625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4" name="Line 472"/>
              <p:cNvSpPr>
                <a:spLocks noChangeShapeType="1"/>
              </p:cNvSpPr>
              <p:nvPr/>
            </p:nvSpPr>
            <p:spPr bwMode="auto">
              <a:xfrm>
                <a:off x="6979801" y="3044825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5" name="Line 473"/>
              <p:cNvSpPr>
                <a:spLocks noChangeShapeType="1"/>
              </p:cNvSpPr>
              <p:nvPr/>
            </p:nvSpPr>
            <p:spPr bwMode="auto">
              <a:xfrm flipV="1">
                <a:off x="7236976" y="1444625"/>
                <a:ext cx="1588" cy="1600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6" name="Line 474"/>
              <p:cNvSpPr>
                <a:spLocks noChangeShapeType="1"/>
              </p:cNvSpPr>
              <p:nvPr/>
            </p:nvSpPr>
            <p:spPr bwMode="auto">
              <a:xfrm flipV="1">
                <a:off x="6979801" y="1444625"/>
                <a:ext cx="1588" cy="16002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800"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  <p:sp>
        <p:nvSpPr>
          <p:cNvPr id="58" name="Rectangle 476"/>
          <p:cNvSpPr>
            <a:spLocks noChangeArrowheads="1"/>
          </p:cNvSpPr>
          <p:nvPr/>
        </p:nvSpPr>
        <p:spPr bwMode="auto">
          <a:xfrm>
            <a:off x="829427" y="4261036"/>
            <a:ext cx="2288081" cy="1450557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3" name="Rectangle 53"/>
          <p:cNvSpPr>
            <a:spLocks noChangeArrowheads="1"/>
          </p:cNvSpPr>
          <p:nvPr/>
        </p:nvSpPr>
        <p:spPr bwMode="auto">
          <a:xfrm rot="16200000">
            <a:off x="6715638" y="2594325"/>
            <a:ext cx="953232" cy="12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normalized</a:t>
            </a: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  </a:t>
            </a:r>
            <a:r>
              <a:rPr kumimoji="0" lang="it-IT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frequency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Helvetica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 rot="16200000">
            <a:off x="19848" y="2606193"/>
            <a:ext cx="1406598" cy="27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err="1" smtClean="0">
                <a:solidFill>
                  <a:srgbClr val="000000"/>
                </a:solidFill>
                <a:cs typeface="Helvetica" pitchFamily="34" charset="0"/>
              </a:rPr>
              <a:t>Top-correlated</a:t>
            </a:r>
            <a:r>
              <a:rPr lang="it-IT" sz="1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it-IT" sz="1000" dirty="0" err="1" smtClean="0">
                <a:solidFill>
                  <a:srgbClr val="000000"/>
                </a:solidFill>
                <a:cs typeface="Helvetica" pitchFamily="34" charset="0"/>
              </a:rPr>
              <a:t>mRNA</a:t>
            </a:r>
            <a:r>
              <a:rPr lang="it-IT" sz="1000" dirty="0" smtClean="0">
                <a:solidFill>
                  <a:srgbClr val="000000"/>
                </a:solidFill>
                <a:cs typeface="Helvetica" pitchFamily="34" charset="0"/>
              </a:rPr>
              <a:t>/</a:t>
            </a:r>
            <a:r>
              <a:rPr lang="it-IT" sz="1000" dirty="0" err="1" smtClean="0">
                <a:solidFill>
                  <a:srgbClr val="000000"/>
                </a:solidFill>
                <a:cs typeface="Helvetica" pitchFamily="34" charset="0"/>
              </a:rPr>
              <a:t>lncRNA</a:t>
            </a:r>
            <a:r>
              <a:rPr lang="it-IT" sz="1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err="1" smtClean="0">
                <a:solidFill>
                  <a:srgbClr val="000000"/>
                </a:solidFill>
                <a:cs typeface="Helvetica" pitchFamily="34" charset="0"/>
              </a:rPr>
              <a:t>p</a:t>
            </a:r>
            <a:r>
              <a:rPr kumimoji="0" lang="it-IT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airs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 in </a:t>
            </a:r>
            <a:r>
              <a:rPr kumimoji="0" lang="it-IT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normal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 data set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Helvetica" pitchFamily="34" charset="0"/>
            </a:endParaRPr>
          </a:p>
        </p:txBody>
      </p:sp>
      <p:sp>
        <p:nvSpPr>
          <p:cNvPr id="106" name="Freeform 443"/>
          <p:cNvSpPr>
            <a:spLocks/>
          </p:cNvSpPr>
          <p:nvPr/>
        </p:nvSpPr>
        <p:spPr bwMode="auto">
          <a:xfrm>
            <a:off x="7388568" y="2598246"/>
            <a:ext cx="975672" cy="630301"/>
          </a:xfrm>
          <a:custGeom>
            <a:avLst/>
            <a:gdLst/>
            <a:ahLst/>
            <a:cxnLst>
              <a:cxn ang="0">
                <a:pos x="12" y="438"/>
              </a:cxn>
              <a:cxn ang="0">
                <a:pos x="24" y="438"/>
              </a:cxn>
              <a:cxn ang="0">
                <a:pos x="36" y="438"/>
              </a:cxn>
              <a:cxn ang="0">
                <a:pos x="48" y="438"/>
              </a:cxn>
              <a:cxn ang="0">
                <a:pos x="66" y="432"/>
              </a:cxn>
              <a:cxn ang="0">
                <a:pos x="78" y="420"/>
              </a:cxn>
              <a:cxn ang="0">
                <a:pos x="90" y="408"/>
              </a:cxn>
              <a:cxn ang="0">
                <a:pos x="108" y="390"/>
              </a:cxn>
              <a:cxn ang="0">
                <a:pos x="120" y="366"/>
              </a:cxn>
              <a:cxn ang="0">
                <a:pos x="132" y="342"/>
              </a:cxn>
              <a:cxn ang="0">
                <a:pos x="144" y="318"/>
              </a:cxn>
              <a:cxn ang="0">
                <a:pos x="162" y="294"/>
              </a:cxn>
              <a:cxn ang="0">
                <a:pos x="174" y="270"/>
              </a:cxn>
              <a:cxn ang="0">
                <a:pos x="186" y="246"/>
              </a:cxn>
              <a:cxn ang="0">
                <a:pos x="204" y="216"/>
              </a:cxn>
              <a:cxn ang="0">
                <a:pos x="216" y="186"/>
              </a:cxn>
              <a:cxn ang="0">
                <a:pos x="228" y="162"/>
              </a:cxn>
              <a:cxn ang="0">
                <a:pos x="240" y="132"/>
              </a:cxn>
              <a:cxn ang="0">
                <a:pos x="258" y="108"/>
              </a:cxn>
              <a:cxn ang="0">
                <a:pos x="270" y="84"/>
              </a:cxn>
              <a:cxn ang="0">
                <a:pos x="282" y="60"/>
              </a:cxn>
              <a:cxn ang="0">
                <a:pos x="294" y="36"/>
              </a:cxn>
              <a:cxn ang="0">
                <a:pos x="312" y="18"/>
              </a:cxn>
              <a:cxn ang="0">
                <a:pos x="324" y="6"/>
              </a:cxn>
              <a:cxn ang="0">
                <a:pos x="336" y="0"/>
              </a:cxn>
              <a:cxn ang="0">
                <a:pos x="354" y="0"/>
              </a:cxn>
              <a:cxn ang="0">
                <a:pos x="366" y="0"/>
              </a:cxn>
              <a:cxn ang="0">
                <a:pos x="378" y="6"/>
              </a:cxn>
              <a:cxn ang="0">
                <a:pos x="390" y="18"/>
              </a:cxn>
              <a:cxn ang="0">
                <a:pos x="408" y="30"/>
              </a:cxn>
              <a:cxn ang="0">
                <a:pos x="420" y="48"/>
              </a:cxn>
              <a:cxn ang="0">
                <a:pos x="432" y="66"/>
              </a:cxn>
              <a:cxn ang="0">
                <a:pos x="450" y="90"/>
              </a:cxn>
              <a:cxn ang="0">
                <a:pos x="462" y="120"/>
              </a:cxn>
              <a:cxn ang="0">
                <a:pos x="474" y="150"/>
              </a:cxn>
              <a:cxn ang="0">
                <a:pos x="486" y="174"/>
              </a:cxn>
              <a:cxn ang="0">
                <a:pos x="504" y="204"/>
              </a:cxn>
              <a:cxn ang="0">
                <a:pos x="516" y="234"/>
              </a:cxn>
              <a:cxn ang="0">
                <a:pos x="528" y="270"/>
              </a:cxn>
              <a:cxn ang="0">
                <a:pos x="546" y="300"/>
              </a:cxn>
              <a:cxn ang="0">
                <a:pos x="558" y="330"/>
              </a:cxn>
              <a:cxn ang="0">
                <a:pos x="570" y="354"/>
              </a:cxn>
              <a:cxn ang="0">
                <a:pos x="582" y="384"/>
              </a:cxn>
              <a:cxn ang="0">
                <a:pos x="600" y="402"/>
              </a:cxn>
              <a:cxn ang="0">
                <a:pos x="612" y="420"/>
              </a:cxn>
              <a:cxn ang="0">
                <a:pos x="624" y="432"/>
              </a:cxn>
              <a:cxn ang="0">
                <a:pos x="642" y="438"/>
              </a:cxn>
              <a:cxn ang="0">
                <a:pos x="654" y="438"/>
              </a:cxn>
              <a:cxn ang="0">
                <a:pos x="666" y="438"/>
              </a:cxn>
              <a:cxn ang="0">
                <a:pos x="678" y="438"/>
              </a:cxn>
            </a:cxnLst>
            <a:rect l="0" t="0" r="r" b="b"/>
            <a:pathLst>
              <a:path w="678" h="438">
                <a:moveTo>
                  <a:pt x="0" y="438"/>
                </a:moveTo>
                <a:lnTo>
                  <a:pt x="12" y="438"/>
                </a:lnTo>
                <a:lnTo>
                  <a:pt x="18" y="438"/>
                </a:lnTo>
                <a:lnTo>
                  <a:pt x="24" y="438"/>
                </a:lnTo>
                <a:lnTo>
                  <a:pt x="30" y="438"/>
                </a:lnTo>
                <a:lnTo>
                  <a:pt x="36" y="438"/>
                </a:lnTo>
                <a:lnTo>
                  <a:pt x="42" y="438"/>
                </a:lnTo>
                <a:lnTo>
                  <a:pt x="48" y="438"/>
                </a:lnTo>
                <a:lnTo>
                  <a:pt x="60" y="438"/>
                </a:lnTo>
                <a:lnTo>
                  <a:pt x="66" y="432"/>
                </a:lnTo>
                <a:lnTo>
                  <a:pt x="72" y="426"/>
                </a:lnTo>
                <a:lnTo>
                  <a:pt x="78" y="420"/>
                </a:lnTo>
                <a:lnTo>
                  <a:pt x="84" y="414"/>
                </a:lnTo>
                <a:lnTo>
                  <a:pt x="90" y="408"/>
                </a:lnTo>
                <a:lnTo>
                  <a:pt x="96" y="402"/>
                </a:lnTo>
                <a:lnTo>
                  <a:pt x="108" y="390"/>
                </a:lnTo>
                <a:lnTo>
                  <a:pt x="114" y="378"/>
                </a:lnTo>
                <a:lnTo>
                  <a:pt x="120" y="366"/>
                </a:lnTo>
                <a:lnTo>
                  <a:pt x="126" y="354"/>
                </a:lnTo>
                <a:lnTo>
                  <a:pt x="132" y="342"/>
                </a:lnTo>
                <a:lnTo>
                  <a:pt x="138" y="330"/>
                </a:lnTo>
                <a:lnTo>
                  <a:pt x="144" y="318"/>
                </a:lnTo>
                <a:lnTo>
                  <a:pt x="156" y="306"/>
                </a:lnTo>
                <a:lnTo>
                  <a:pt x="162" y="294"/>
                </a:lnTo>
                <a:lnTo>
                  <a:pt x="168" y="282"/>
                </a:lnTo>
                <a:lnTo>
                  <a:pt x="174" y="270"/>
                </a:lnTo>
                <a:lnTo>
                  <a:pt x="180" y="258"/>
                </a:lnTo>
                <a:lnTo>
                  <a:pt x="186" y="246"/>
                </a:lnTo>
                <a:lnTo>
                  <a:pt x="192" y="228"/>
                </a:lnTo>
                <a:lnTo>
                  <a:pt x="204" y="216"/>
                </a:lnTo>
                <a:lnTo>
                  <a:pt x="210" y="204"/>
                </a:lnTo>
                <a:lnTo>
                  <a:pt x="216" y="186"/>
                </a:lnTo>
                <a:lnTo>
                  <a:pt x="222" y="174"/>
                </a:lnTo>
                <a:lnTo>
                  <a:pt x="228" y="162"/>
                </a:lnTo>
                <a:lnTo>
                  <a:pt x="234" y="144"/>
                </a:lnTo>
                <a:lnTo>
                  <a:pt x="240" y="132"/>
                </a:lnTo>
                <a:lnTo>
                  <a:pt x="252" y="120"/>
                </a:lnTo>
                <a:lnTo>
                  <a:pt x="258" y="108"/>
                </a:lnTo>
                <a:lnTo>
                  <a:pt x="264" y="96"/>
                </a:lnTo>
                <a:lnTo>
                  <a:pt x="270" y="84"/>
                </a:lnTo>
                <a:lnTo>
                  <a:pt x="276" y="72"/>
                </a:lnTo>
                <a:lnTo>
                  <a:pt x="282" y="60"/>
                </a:lnTo>
                <a:lnTo>
                  <a:pt x="288" y="48"/>
                </a:lnTo>
                <a:lnTo>
                  <a:pt x="294" y="36"/>
                </a:lnTo>
                <a:lnTo>
                  <a:pt x="306" y="30"/>
                </a:lnTo>
                <a:lnTo>
                  <a:pt x="312" y="18"/>
                </a:lnTo>
                <a:lnTo>
                  <a:pt x="318" y="12"/>
                </a:lnTo>
                <a:lnTo>
                  <a:pt x="324" y="6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6"/>
                </a:lnTo>
                <a:lnTo>
                  <a:pt x="378" y="6"/>
                </a:lnTo>
                <a:lnTo>
                  <a:pt x="384" y="12"/>
                </a:lnTo>
                <a:lnTo>
                  <a:pt x="390" y="18"/>
                </a:lnTo>
                <a:lnTo>
                  <a:pt x="402" y="24"/>
                </a:lnTo>
                <a:lnTo>
                  <a:pt x="408" y="30"/>
                </a:lnTo>
                <a:lnTo>
                  <a:pt x="414" y="42"/>
                </a:lnTo>
                <a:lnTo>
                  <a:pt x="420" y="48"/>
                </a:lnTo>
                <a:lnTo>
                  <a:pt x="426" y="54"/>
                </a:lnTo>
                <a:lnTo>
                  <a:pt x="432" y="66"/>
                </a:lnTo>
                <a:lnTo>
                  <a:pt x="438" y="78"/>
                </a:lnTo>
                <a:lnTo>
                  <a:pt x="450" y="90"/>
                </a:lnTo>
                <a:lnTo>
                  <a:pt x="456" y="102"/>
                </a:lnTo>
                <a:lnTo>
                  <a:pt x="462" y="120"/>
                </a:lnTo>
                <a:lnTo>
                  <a:pt x="468" y="132"/>
                </a:lnTo>
                <a:lnTo>
                  <a:pt x="474" y="150"/>
                </a:lnTo>
                <a:lnTo>
                  <a:pt x="480" y="162"/>
                </a:lnTo>
                <a:lnTo>
                  <a:pt x="486" y="174"/>
                </a:lnTo>
                <a:lnTo>
                  <a:pt x="498" y="192"/>
                </a:lnTo>
                <a:lnTo>
                  <a:pt x="504" y="204"/>
                </a:lnTo>
                <a:lnTo>
                  <a:pt x="510" y="222"/>
                </a:lnTo>
                <a:lnTo>
                  <a:pt x="516" y="234"/>
                </a:lnTo>
                <a:lnTo>
                  <a:pt x="522" y="252"/>
                </a:lnTo>
                <a:lnTo>
                  <a:pt x="528" y="270"/>
                </a:lnTo>
                <a:lnTo>
                  <a:pt x="534" y="282"/>
                </a:lnTo>
                <a:lnTo>
                  <a:pt x="546" y="300"/>
                </a:lnTo>
                <a:lnTo>
                  <a:pt x="552" y="312"/>
                </a:lnTo>
                <a:lnTo>
                  <a:pt x="558" y="330"/>
                </a:lnTo>
                <a:lnTo>
                  <a:pt x="564" y="342"/>
                </a:lnTo>
                <a:lnTo>
                  <a:pt x="570" y="354"/>
                </a:lnTo>
                <a:lnTo>
                  <a:pt x="576" y="372"/>
                </a:lnTo>
                <a:lnTo>
                  <a:pt x="582" y="384"/>
                </a:lnTo>
                <a:lnTo>
                  <a:pt x="594" y="396"/>
                </a:lnTo>
                <a:lnTo>
                  <a:pt x="600" y="402"/>
                </a:lnTo>
                <a:lnTo>
                  <a:pt x="606" y="414"/>
                </a:lnTo>
                <a:lnTo>
                  <a:pt x="612" y="420"/>
                </a:lnTo>
                <a:lnTo>
                  <a:pt x="618" y="426"/>
                </a:lnTo>
                <a:lnTo>
                  <a:pt x="624" y="432"/>
                </a:lnTo>
                <a:lnTo>
                  <a:pt x="630" y="438"/>
                </a:lnTo>
                <a:lnTo>
                  <a:pt x="642" y="438"/>
                </a:lnTo>
                <a:lnTo>
                  <a:pt x="648" y="438"/>
                </a:lnTo>
                <a:lnTo>
                  <a:pt x="654" y="438"/>
                </a:lnTo>
                <a:lnTo>
                  <a:pt x="660" y="438"/>
                </a:lnTo>
                <a:lnTo>
                  <a:pt x="666" y="438"/>
                </a:lnTo>
                <a:lnTo>
                  <a:pt x="672" y="438"/>
                </a:lnTo>
                <a:lnTo>
                  <a:pt x="678" y="438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7" name="CasellaDiTesto 238"/>
          <p:cNvSpPr txBox="1"/>
          <p:nvPr/>
        </p:nvSpPr>
        <p:spPr>
          <a:xfrm>
            <a:off x="7983748" y="2586429"/>
            <a:ext cx="710855" cy="3068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800" dirty="0" smtClean="0"/>
              <a:t>99</a:t>
            </a:r>
            <a:r>
              <a:rPr lang="it-IT" sz="800" baseline="30000" dirty="0" smtClean="0"/>
              <a:t>th </a:t>
            </a:r>
            <a:r>
              <a:rPr lang="it-IT" sz="800" dirty="0" smtClean="0"/>
              <a:t>percentile</a:t>
            </a:r>
          </a:p>
          <a:p>
            <a:pPr algn="ctr"/>
            <a:r>
              <a:rPr lang="it-IT" sz="800" dirty="0" err="1" smtClean="0"/>
              <a:t>r</a:t>
            </a:r>
            <a:r>
              <a:rPr lang="it-IT" sz="800" dirty="0" smtClean="0"/>
              <a:t> &gt; 0.7</a:t>
            </a:r>
            <a:endParaRPr lang="it-IT" sz="1000" dirty="0"/>
          </a:p>
        </p:txBody>
      </p:sp>
      <p:cxnSp>
        <p:nvCxnSpPr>
          <p:cNvPr id="110" name="Connettore 1 276"/>
          <p:cNvCxnSpPr/>
          <p:nvPr/>
        </p:nvCxnSpPr>
        <p:spPr>
          <a:xfrm>
            <a:off x="2868539" y="1985973"/>
            <a:ext cx="979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1" name="CasellaDiTesto 284"/>
          <p:cNvSpPr txBox="1"/>
          <p:nvPr/>
        </p:nvSpPr>
        <p:spPr>
          <a:xfrm>
            <a:off x="2243798" y="1672885"/>
            <a:ext cx="718122" cy="1952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800" smtClean="0">
                <a:solidFill>
                  <a:srgbClr val="008000"/>
                </a:solidFill>
              </a:rPr>
              <a:t>mir-200 family</a:t>
            </a:r>
            <a:endParaRPr lang="it-IT" sz="1000">
              <a:solidFill>
                <a:srgbClr val="008000"/>
              </a:solidFill>
            </a:endParaRPr>
          </a:p>
        </p:txBody>
      </p:sp>
      <p:cxnSp>
        <p:nvCxnSpPr>
          <p:cNvPr id="112" name="Connettore 1 274"/>
          <p:cNvCxnSpPr/>
          <p:nvPr/>
        </p:nvCxnSpPr>
        <p:spPr>
          <a:xfrm>
            <a:off x="2865613" y="1836249"/>
            <a:ext cx="65267" cy="130534"/>
          </a:xfrm>
          <a:prstGeom prst="line">
            <a:avLst/>
          </a:prstGeom>
          <a:ln w="9525">
            <a:solidFill>
              <a:srgbClr val="008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286"/>
          <p:cNvCxnSpPr/>
          <p:nvPr/>
        </p:nvCxnSpPr>
        <p:spPr>
          <a:xfrm>
            <a:off x="2346893" y="1836368"/>
            <a:ext cx="52213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1 289"/>
          <p:cNvCxnSpPr/>
          <p:nvPr/>
        </p:nvCxnSpPr>
        <p:spPr>
          <a:xfrm flipH="1">
            <a:off x="3784459" y="1886931"/>
            <a:ext cx="65649" cy="130534"/>
          </a:xfrm>
          <a:prstGeom prst="line">
            <a:avLst/>
          </a:prstGeom>
          <a:ln w="9525">
            <a:solidFill>
              <a:srgbClr val="008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1 290"/>
          <p:cNvCxnSpPr/>
          <p:nvPr/>
        </p:nvCxnSpPr>
        <p:spPr>
          <a:xfrm flipH="1">
            <a:off x="3846673" y="1884350"/>
            <a:ext cx="261068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sellaDiTesto 292"/>
          <p:cNvSpPr txBox="1"/>
          <p:nvPr/>
        </p:nvSpPr>
        <p:spPr>
          <a:xfrm>
            <a:off x="3774941" y="1726952"/>
            <a:ext cx="417330" cy="1952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800" smtClean="0">
                <a:solidFill>
                  <a:srgbClr val="008000"/>
                </a:solidFill>
              </a:rPr>
              <a:t>mir-31</a:t>
            </a:r>
            <a:endParaRPr lang="it-IT" sz="1000">
              <a:solidFill>
                <a:srgbClr val="008000"/>
              </a:solidFill>
            </a:endParaRPr>
          </a:p>
        </p:txBody>
      </p:sp>
      <p:sp>
        <p:nvSpPr>
          <p:cNvPr id="117" name="Rectangle 301"/>
          <p:cNvSpPr>
            <a:spLocks noChangeArrowheads="1"/>
          </p:cNvSpPr>
          <p:nvPr/>
        </p:nvSpPr>
        <p:spPr bwMode="auto">
          <a:xfrm>
            <a:off x="926533" y="2021775"/>
            <a:ext cx="5577738" cy="14419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8" name="Rectangle 302"/>
          <p:cNvSpPr>
            <a:spLocks noChangeArrowheads="1"/>
          </p:cNvSpPr>
          <p:nvPr/>
        </p:nvSpPr>
        <p:spPr bwMode="auto">
          <a:xfrm>
            <a:off x="926533" y="2021775"/>
            <a:ext cx="5577738" cy="1441922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9" name="Picture 3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533" y="2021775"/>
            <a:ext cx="5577738" cy="144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0" name="Connettore 1 303"/>
          <p:cNvCxnSpPr/>
          <p:nvPr/>
        </p:nvCxnSpPr>
        <p:spPr>
          <a:xfrm>
            <a:off x="1743491" y="1882758"/>
            <a:ext cx="65267" cy="130534"/>
          </a:xfrm>
          <a:prstGeom prst="line">
            <a:avLst/>
          </a:prstGeom>
          <a:ln w="9525">
            <a:solidFill>
              <a:srgbClr val="008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1 304"/>
          <p:cNvCxnSpPr/>
          <p:nvPr/>
        </p:nvCxnSpPr>
        <p:spPr>
          <a:xfrm>
            <a:off x="1417941" y="1885036"/>
            <a:ext cx="32633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sellaDiTesto 305"/>
          <p:cNvSpPr txBox="1"/>
          <p:nvPr/>
        </p:nvSpPr>
        <p:spPr>
          <a:xfrm>
            <a:off x="1357259" y="1729110"/>
            <a:ext cx="463830" cy="1952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008000"/>
                </a:solidFill>
              </a:rPr>
              <a:t>mir-205</a:t>
            </a:r>
            <a:endParaRPr lang="it-IT" sz="1000" dirty="0">
              <a:solidFill>
                <a:srgbClr val="008000"/>
              </a:solidFill>
            </a:endParaRPr>
          </a:p>
        </p:txBody>
      </p:sp>
      <p:sp>
        <p:nvSpPr>
          <p:cNvPr id="123" name="CasellaDiTesto 314"/>
          <p:cNvSpPr txBox="1"/>
          <p:nvPr/>
        </p:nvSpPr>
        <p:spPr>
          <a:xfrm>
            <a:off x="464805" y="1530000"/>
            <a:ext cx="293817" cy="33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124" name="CasellaDiTesto 315"/>
          <p:cNvSpPr txBox="1"/>
          <p:nvPr/>
        </p:nvSpPr>
        <p:spPr>
          <a:xfrm>
            <a:off x="464805" y="3845013"/>
            <a:ext cx="293817" cy="33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B</a:t>
            </a:r>
            <a:endParaRPr lang="it-IT" b="1"/>
          </a:p>
        </p:txBody>
      </p:sp>
      <p:sp>
        <p:nvSpPr>
          <p:cNvPr id="126" name="CasellaDiTesto 331"/>
          <p:cNvSpPr txBox="1"/>
          <p:nvPr/>
        </p:nvSpPr>
        <p:spPr>
          <a:xfrm>
            <a:off x="4592657" y="1784764"/>
            <a:ext cx="1974120" cy="2231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 err="1" smtClean="0">
                <a:solidFill>
                  <a:schemeClr val="tx2">
                    <a:lumMod val="75000"/>
                  </a:schemeClr>
                </a:solidFill>
              </a:rPr>
              <a:t>Sensitivity</a:t>
            </a:r>
            <a:r>
              <a:rPr lang="it-IT" sz="1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000" b="1" dirty="0" err="1" smtClean="0">
                <a:solidFill>
                  <a:schemeClr val="tx2">
                    <a:lumMod val="75000"/>
                  </a:schemeClr>
                </a:solidFill>
              </a:rPr>
              <a:t>correlation</a:t>
            </a:r>
            <a:r>
              <a:rPr lang="it-IT" sz="1000" b="1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it-IT" sz="1000" b="1" dirty="0" err="1" smtClean="0">
                <a:solidFill>
                  <a:schemeClr val="tx2">
                    <a:lumMod val="75000"/>
                  </a:schemeClr>
                </a:solidFill>
              </a:rPr>
              <a:t>normal</a:t>
            </a:r>
            <a:r>
              <a:rPr lang="it-IT" sz="1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000" b="1" dirty="0" err="1" smtClean="0">
                <a:solidFill>
                  <a:schemeClr val="tx2">
                    <a:lumMod val="75000"/>
                  </a:schemeClr>
                </a:solidFill>
              </a:rPr>
              <a:t>cells</a:t>
            </a:r>
            <a:endParaRPr lang="it-IT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29" name="Gruppo 142"/>
          <p:cNvGrpSpPr/>
          <p:nvPr/>
        </p:nvGrpSpPr>
        <p:grpSpPr>
          <a:xfrm>
            <a:off x="8192595" y="3025859"/>
            <a:ext cx="224835" cy="216359"/>
            <a:chOff x="8411182" y="2567285"/>
            <a:chExt cx="248029" cy="238679"/>
          </a:xfrm>
        </p:grpSpPr>
        <p:sp>
          <p:nvSpPr>
            <p:cNvPr id="130" name="Rettangolo 139"/>
            <p:cNvSpPr/>
            <p:nvPr/>
          </p:nvSpPr>
          <p:spPr>
            <a:xfrm>
              <a:off x="8443187" y="2651198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1" name="Figura a mano libera 237"/>
            <p:cNvSpPr/>
            <p:nvPr/>
          </p:nvSpPr>
          <p:spPr>
            <a:xfrm>
              <a:off x="8411182" y="2567285"/>
              <a:ext cx="202789" cy="238679"/>
            </a:xfrm>
            <a:custGeom>
              <a:avLst/>
              <a:gdLst>
                <a:gd name="connsiteX0" fmla="*/ 0 w 140494"/>
                <a:gd name="connsiteY0" fmla="*/ 0 h 204787"/>
                <a:gd name="connsiteX1" fmla="*/ 50006 w 140494"/>
                <a:gd name="connsiteY1" fmla="*/ 104775 h 204787"/>
                <a:gd name="connsiteX2" fmla="*/ 95250 w 140494"/>
                <a:gd name="connsiteY2" fmla="*/ 164306 h 204787"/>
                <a:gd name="connsiteX3" fmla="*/ 140494 w 140494"/>
                <a:gd name="connsiteY3" fmla="*/ 202406 h 204787"/>
                <a:gd name="connsiteX4" fmla="*/ 0 w 140494"/>
                <a:gd name="connsiteY4" fmla="*/ 204787 h 204787"/>
                <a:gd name="connsiteX5" fmla="*/ 0 w 140494"/>
                <a:gd name="connsiteY5" fmla="*/ 0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494" h="204787">
                  <a:moveTo>
                    <a:pt x="0" y="0"/>
                  </a:moveTo>
                  <a:lnTo>
                    <a:pt x="50006" y="104775"/>
                  </a:lnTo>
                  <a:lnTo>
                    <a:pt x="95250" y="164306"/>
                  </a:lnTo>
                  <a:lnTo>
                    <a:pt x="140494" y="202406"/>
                  </a:lnTo>
                  <a:lnTo>
                    <a:pt x="0" y="204787"/>
                  </a:lnTo>
                  <a:cubicBezTo>
                    <a:pt x="794" y="136525"/>
                    <a:pt x="1587" y="68262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2" name="Line 407"/>
          <p:cNvSpPr>
            <a:spLocks noChangeShapeType="1"/>
          </p:cNvSpPr>
          <p:nvPr/>
        </p:nvSpPr>
        <p:spPr bwMode="auto">
          <a:xfrm>
            <a:off x="7379933" y="3237182"/>
            <a:ext cx="984307" cy="143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7" name="Rectangle 52"/>
          <p:cNvSpPr>
            <a:spLocks noChangeArrowheads="1"/>
          </p:cNvSpPr>
          <p:nvPr/>
        </p:nvSpPr>
        <p:spPr bwMode="auto">
          <a:xfrm>
            <a:off x="7323003" y="3359804"/>
            <a:ext cx="1105336" cy="12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mRNA</a:t>
            </a: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/</a:t>
            </a:r>
            <a:r>
              <a:rPr lang="it-IT" sz="900" dirty="0" err="1" smtClean="0">
                <a:solidFill>
                  <a:srgbClr val="000000"/>
                </a:solidFill>
                <a:cs typeface="Helvetica" pitchFamily="34" charset="0"/>
              </a:rPr>
              <a:t>lncRNA</a:t>
            </a: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 </a:t>
            </a:r>
            <a:r>
              <a:rPr kumimoji="0" lang="it-IT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correlation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Helvetica" pitchFamily="34" charset="0"/>
            </a:endParaRPr>
          </a:p>
        </p:txBody>
      </p:sp>
      <p:sp>
        <p:nvSpPr>
          <p:cNvPr id="140" name="Rectangle 52"/>
          <p:cNvSpPr>
            <a:spLocks noChangeArrowheads="1"/>
          </p:cNvSpPr>
          <p:nvPr/>
        </p:nvSpPr>
        <p:spPr bwMode="auto">
          <a:xfrm>
            <a:off x="3605688" y="3507198"/>
            <a:ext cx="370427" cy="13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Helvetica" pitchFamily="34" charset="0"/>
              </a:rPr>
              <a:t>miRNAs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Helvetica" pitchFamily="34" charset="0"/>
            </a:endParaRPr>
          </a:p>
        </p:txBody>
      </p:sp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547901" y="3724498"/>
            <a:ext cx="1607456" cy="250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676265" y="3663400"/>
            <a:ext cx="2033363" cy="26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Rectangle 323"/>
          <p:cNvSpPr>
            <a:spLocks noChangeArrowheads="1"/>
          </p:cNvSpPr>
          <p:nvPr/>
        </p:nvSpPr>
        <p:spPr bwMode="auto">
          <a:xfrm>
            <a:off x="4351509" y="5726078"/>
            <a:ext cx="1001563" cy="1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mir-200 family</a:t>
            </a:r>
            <a:endParaRPr kumimoji="0" lang="it-I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49" name="Connettore 1 14"/>
          <p:cNvCxnSpPr/>
          <p:nvPr/>
        </p:nvCxnSpPr>
        <p:spPr>
          <a:xfrm>
            <a:off x="4008858" y="5823979"/>
            <a:ext cx="3263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0" name="Rectangle 323"/>
          <p:cNvSpPr>
            <a:spLocks noChangeArrowheads="1"/>
          </p:cNvSpPr>
          <p:nvPr/>
        </p:nvSpPr>
        <p:spPr bwMode="auto">
          <a:xfrm>
            <a:off x="4351509" y="5872929"/>
            <a:ext cx="794884" cy="1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mir-205</a:t>
            </a:r>
            <a:endParaRPr kumimoji="0" lang="it-I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51" name="Connettore 1 19"/>
          <p:cNvCxnSpPr/>
          <p:nvPr/>
        </p:nvCxnSpPr>
        <p:spPr>
          <a:xfrm>
            <a:off x="4008858" y="5970829"/>
            <a:ext cx="326335" cy="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2" name="Rectangle 323"/>
          <p:cNvSpPr>
            <a:spLocks noChangeArrowheads="1"/>
          </p:cNvSpPr>
          <p:nvPr/>
        </p:nvSpPr>
        <p:spPr bwMode="auto">
          <a:xfrm>
            <a:off x="5656847" y="5726078"/>
            <a:ext cx="1987523" cy="1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mir-22</a:t>
            </a:r>
            <a:endParaRPr kumimoji="0" lang="it-I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53" name="Connettore 1 21"/>
          <p:cNvCxnSpPr/>
          <p:nvPr/>
        </p:nvCxnSpPr>
        <p:spPr>
          <a:xfrm>
            <a:off x="5314196" y="5823979"/>
            <a:ext cx="32633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4" name="Rectangle 323"/>
          <p:cNvSpPr>
            <a:spLocks noChangeArrowheads="1"/>
          </p:cNvSpPr>
          <p:nvPr/>
        </p:nvSpPr>
        <p:spPr bwMode="auto">
          <a:xfrm>
            <a:off x="5656847" y="5872929"/>
            <a:ext cx="1979665" cy="1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mir-378</a:t>
            </a:r>
            <a:endParaRPr kumimoji="0" lang="it-I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55" name="Connettore 1 25"/>
          <p:cNvCxnSpPr/>
          <p:nvPr/>
        </p:nvCxnSpPr>
        <p:spPr>
          <a:xfrm>
            <a:off x="6293199" y="5970829"/>
            <a:ext cx="32633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2118289" y="3851859"/>
            <a:ext cx="1248502" cy="25109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17375E"/>
                </a:solidFill>
              </a:rPr>
              <a:t>Large sub-network</a:t>
            </a:r>
            <a:endParaRPr lang="en-GB" sz="1200" b="1" dirty="0">
              <a:solidFill>
                <a:srgbClr val="17375E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698520" y="3851677"/>
            <a:ext cx="1250614" cy="25109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17375E"/>
                </a:solidFill>
              </a:rPr>
              <a:t>Small sub-network</a:t>
            </a:r>
            <a:endParaRPr lang="en-GB" sz="1200" b="1" dirty="0">
              <a:solidFill>
                <a:srgbClr val="17375E"/>
              </a:solidFill>
            </a:endParaRPr>
          </a:p>
        </p:txBody>
      </p:sp>
      <p:cxnSp>
        <p:nvCxnSpPr>
          <p:cNvPr id="159" name="Connettore 1 21"/>
          <p:cNvCxnSpPr/>
          <p:nvPr/>
        </p:nvCxnSpPr>
        <p:spPr>
          <a:xfrm>
            <a:off x="5314196" y="5970829"/>
            <a:ext cx="3263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Title 5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MMI-network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12</a:t>
            </a:fld>
            <a:endParaRPr lang="en-US"/>
          </a:p>
        </p:txBody>
      </p:sp>
      <p:sp>
        <p:nvSpPr>
          <p:cNvPr id="98" name="Rectangle 323"/>
          <p:cNvSpPr>
            <a:spLocks noChangeArrowheads="1"/>
          </p:cNvSpPr>
          <p:nvPr/>
        </p:nvSpPr>
        <p:spPr bwMode="auto">
          <a:xfrm>
            <a:off x="6660147" y="5872929"/>
            <a:ext cx="19796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ir-452</a:t>
            </a:r>
            <a:endParaRPr kumimoji="0" lang="it-I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4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tangolo 310"/>
          <p:cNvSpPr/>
          <p:nvPr/>
        </p:nvSpPr>
        <p:spPr>
          <a:xfrm>
            <a:off x="4623337" y="1530000"/>
            <a:ext cx="4032000" cy="2235476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310"/>
          <p:cNvSpPr/>
          <p:nvPr/>
        </p:nvSpPr>
        <p:spPr>
          <a:xfrm>
            <a:off x="463395" y="1530000"/>
            <a:ext cx="4032000" cy="2235476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MMI-network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26" name="Grafico 14"/>
          <p:cNvGraphicFramePr/>
          <p:nvPr>
            <p:extLst>
              <p:ext uri="{D42A27DB-BD31-4B8C-83A1-F6EECF244321}">
                <p14:modId xmlns:p14="http://schemas.microsoft.com/office/powerpoint/2010/main" val="2296803356"/>
              </p:ext>
            </p:extLst>
          </p:nvPr>
        </p:nvGraphicFramePr>
        <p:xfrm>
          <a:off x="1558024" y="1885134"/>
          <a:ext cx="2771718" cy="184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CasellaDiTesto 15"/>
          <p:cNvSpPr txBox="1"/>
          <p:nvPr/>
        </p:nvSpPr>
        <p:spPr>
          <a:xfrm>
            <a:off x="1343731" y="1550361"/>
            <a:ext cx="2710157" cy="279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PVT1 edges in normal MMI-network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sellaDiTesto 15"/>
          <p:cNvSpPr txBox="1"/>
          <p:nvPr/>
        </p:nvSpPr>
        <p:spPr>
          <a:xfrm>
            <a:off x="2361953" y="2913870"/>
            <a:ext cx="452441" cy="279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84%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9" name="CasellaDiTesto 314"/>
          <p:cNvSpPr txBox="1"/>
          <p:nvPr/>
        </p:nvSpPr>
        <p:spPr>
          <a:xfrm>
            <a:off x="464400" y="1530000"/>
            <a:ext cx="294748" cy="33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33" name="CasellaDiTesto 9"/>
          <p:cNvSpPr txBox="1"/>
          <p:nvPr/>
        </p:nvSpPr>
        <p:spPr>
          <a:xfrm>
            <a:off x="4654195" y="1530000"/>
            <a:ext cx="324223" cy="33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B</a:t>
            </a:r>
            <a:endParaRPr lang="it-IT" b="1" dirty="0"/>
          </a:p>
        </p:txBody>
      </p:sp>
      <p:sp>
        <p:nvSpPr>
          <p:cNvPr id="34" name="CasellaDiTesto 32"/>
          <p:cNvSpPr txBox="1"/>
          <p:nvPr/>
        </p:nvSpPr>
        <p:spPr bwMode="auto">
          <a:xfrm>
            <a:off x="5633995" y="1551201"/>
            <a:ext cx="2051982" cy="279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Nearest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neighbors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of PVT1 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ettangolo 313"/>
          <p:cNvSpPr/>
          <p:nvPr/>
        </p:nvSpPr>
        <p:spPr>
          <a:xfrm>
            <a:off x="457200" y="3831076"/>
            <a:ext cx="8197192" cy="2235476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476"/>
          <p:cNvSpPr>
            <a:spLocks noChangeArrowheads="1"/>
          </p:cNvSpPr>
          <p:nvPr/>
        </p:nvSpPr>
        <p:spPr bwMode="auto">
          <a:xfrm>
            <a:off x="829427" y="4261036"/>
            <a:ext cx="2288081" cy="1450557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8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1" name="CasellaDiTesto 315"/>
          <p:cNvSpPr txBox="1"/>
          <p:nvPr/>
        </p:nvSpPr>
        <p:spPr>
          <a:xfrm>
            <a:off x="464805" y="3845013"/>
            <a:ext cx="29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47901" y="3724498"/>
            <a:ext cx="1607456" cy="250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76265" y="3663400"/>
            <a:ext cx="2033363" cy="26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323"/>
          <p:cNvSpPr>
            <a:spLocks noChangeArrowheads="1"/>
          </p:cNvSpPr>
          <p:nvPr/>
        </p:nvSpPr>
        <p:spPr bwMode="auto">
          <a:xfrm>
            <a:off x="4351509" y="5726078"/>
            <a:ext cx="1001563" cy="1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mir-200 family</a:t>
            </a:r>
            <a:endParaRPr kumimoji="0" lang="it-I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45" name="Connettore 1 14"/>
          <p:cNvCxnSpPr/>
          <p:nvPr/>
        </p:nvCxnSpPr>
        <p:spPr>
          <a:xfrm>
            <a:off x="4008858" y="5823979"/>
            <a:ext cx="3263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ectangle 323"/>
          <p:cNvSpPr>
            <a:spLocks noChangeArrowheads="1"/>
          </p:cNvSpPr>
          <p:nvPr/>
        </p:nvSpPr>
        <p:spPr bwMode="auto">
          <a:xfrm>
            <a:off x="4351509" y="5872929"/>
            <a:ext cx="794884" cy="1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mir-205</a:t>
            </a:r>
            <a:endParaRPr kumimoji="0" lang="it-I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47" name="Connettore 1 19"/>
          <p:cNvCxnSpPr/>
          <p:nvPr/>
        </p:nvCxnSpPr>
        <p:spPr>
          <a:xfrm>
            <a:off x="4008858" y="5970829"/>
            <a:ext cx="326335" cy="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ectangle 323"/>
          <p:cNvSpPr>
            <a:spLocks noChangeArrowheads="1"/>
          </p:cNvSpPr>
          <p:nvPr/>
        </p:nvSpPr>
        <p:spPr bwMode="auto">
          <a:xfrm>
            <a:off x="5656847" y="5726078"/>
            <a:ext cx="1987523" cy="1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mir-22</a:t>
            </a:r>
            <a:endParaRPr kumimoji="0" lang="it-I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49" name="Connettore 1 21"/>
          <p:cNvCxnSpPr/>
          <p:nvPr/>
        </p:nvCxnSpPr>
        <p:spPr>
          <a:xfrm>
            <a:off x="5314196" y="5823979"/>
            <a:ext cx="32633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le 323"/>
          <p:cNvSpPr>
            <a:spLocks noChangeArrowheads="1"/>
          </p:cNvSpPr>
          <p:nvPr/>
        </p:nvSpPr>
        <p:spPr bwMode="auto">
          <a:xfrm>
            <a:off x="5656847" y="5872929"/>
            <a:ext cx="1979665" cy="1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mir-378</a:t>
            </a:r>
            <a:endParaRPr kumimoji="0" lang="it-I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51" name="Connettore 1 25"/>
          <p:cNvCxnSpPr/>
          <p:nvPr/>
        </p:nvCxnSpPr>
        <p:spPr>
          <a:xfrm>
            <a:off x="6293199" y="5970829"/>
            <a:ext cx="32633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18289" y="3851859"/>
            <a:ext cx="1248502" cy="25109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17375E"/>
                </a:solidFill>
              </a:rPr>
              <a:t>Large sub-network</a:t>
            </a:r>
            <a:endParaRPr lang="en-GB" sz="1200" b="1" dirty="0">
              <a:solidFill>
                <a:srgbClr val="17375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98520" y="3851677"/>
            <a:ext cx="1250614" cy="25109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17375E"/>
                </a:solidFill>
              </a:rPr>
              <a:t>Small sub-network</a:t>
            </a:r>
            <a:endParaRPr lang="en-GB" sz="1200" b="1" dirty="0">
              <a:solidFill>
                <a:srgbClr val="17375E"/>
              </a:solidFill>
            </a:endParaRPr>
          </a:p>
        </p:txBody>
      </p:sp>
      <p:cxnSp>
        <p:nvCxnSpPr>
          <p:cNvPr id="54" name="Connettore 1 21"/>
          <p:cNvCxnSpPr/>
          <p:nvPr/>
        </p:nvCxnSpPr>
        <p:spPr>
          <a:xfrm>
            <a:off x="5314196" y="5970829"/>
            <a:ext cx="3263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323"/>
          <p:cNvSpPr>
            <a:spLocks noChangeArrowheads="1"/>
          </p:cNvSpPr>
          <p:nvPr/>
        </p:nvSpPr>
        <p:spPr bwMode="auto">
          <a:xfrm>
            <a:off x="6660147" y="5872929"/>
            <a:ext cx="19796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ir-452</a:t>
            </a:r>
            <a:endParaRPr kumimoji="0" lang="it-I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" name="Picture 1" descr="Screen Shot 2014-02-15 at 5.37.17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t="17585" r="4882" b="1164"/>
          <a:stretch/>
        </p:blipFill>
        <p:spPr>
          <a:xfrm>
            <a:off x="5630355" y="1842939"/>
            <a:ext cx="2152289" cy="19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13"/>
          <p:cNvSpPr/>
          <p:nvPr/>
        </p:nvSpPr>
        <p:spPr>
          <a:xfrm>
            <a:off x="457200" y="3831076"/>
            <a:ext cx="8197192" cy="2235476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 descr="Screen Shot 2014-02-04 at 1.2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3832" y="3771900"/>
            <a:ext cx="2054867" cy="2527668"/>
          </a:xfrm>
          <a:prstGeom prst="rect">
            <a:avLst/>
          </a:prstGeom>
        </p:spPr>
      </p:pic>
      <p:sp>
        <p:nvSpPr>
          <p:cNvPr id="57" name="Rettangolo 310"/>
          <p:cNvSpPr/>
          <p:nvPr/>
        </p:nvSpPr>
        <p:spPr>
          <a:xfrm>
            <a:off x="4623337" y="1530000"/>
            <a:ext cx="4032000" cy="2235476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310"/>
          <p:cNvSpPr/>
          <p:nvPr/>
        </p:nvSpPr>
        <p:spPr>
          <a:xfrm>
            <a:off x="463395" y="1530000"/>
            <a:ext cx="4032000" cy="2235476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MMI-network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26" name="Grafico 14"/>
          <p:cNvGraphicFramePr/>
          <p:nvPr>
            <p:extLst>
              <p:ext uri="{D42A27DB-BD31-4B8C-83A1-F6EECF244321}">
                <p14:modId xmlns:p14="http://schemas.microsoft.com/office/powerpoint/2010/main" val="2008417025"/>
              </p:ext>
            </p:extLst>
          </p:nvPr>
        </p:nvGraphicFramePr>
        <p:xfrm>
          <a:off x="1558024" y="1885134"/>
          <a:ext cx="2771718" cy="184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15"/>
          <p:cNvSpPr txBox="1"/>
          <p:nvPr/>
        </p:nvSpPr>
        <p:spPr>
          <a:xfrm>
            <a:off x="1343731" y="1550361"/>
            <a:ext cx="2710157" cy="279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PVT1 edges in normal MMI-network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asellaDiTesto 15"/>
          <p:cNvSpPr txBox="1"/>
          <p:nvPr/>
        </p:nvSpPr>
        <p:spPr>
          <a:xfrm>
            <a:off x="2361953" y="2913870"/>
            <a:ext cx="452441" cy="279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84%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9" name="CasellaDiTesto 314"/>
          <p:cNvSpPr txBox="1"/>
          <p:nvPr/>
        </p:nvSpPr>
        <p:spPr>
          <a:xfrm>
            <a:off x="464400" y="1530000"/>
            <a:ext cx="294748" cy="33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33" name="CasellaDiTesto 9"/>
          <p:cNvSpPr txBox="1"/>
          <p:nvPr/>
        </p:nvSpPr>
        <p:spPr>
          <a:xfrm>
            <a:off x="4654195" y="1530000"/>
            <a:ext cx="324223" cy="33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B</a:t>
            </a:r>
            <a:endParaRPr lang="it-IT" b="1" dirty="0"/>
          </a:p>
        </p:txBody>
      </p:sp>
      <p:sp>
        <p:nvSpPr>
          <p:cNvPr id="34" name="CasellaDiTesto 32"/>
          <p:cNvSpPr txBox="1"/>
          <p:nvPr/>
        </p:nvSpPr>
        <p:spPr bwMode="auto">
          <a:xfrm>
            <a:off x="5633995" y="1551201"/>
            <a:ext cx="2051982" cy="279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Nearest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neighbors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of PVT1 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CasellaDiTesto 315"/>
          <p:cNvSpPr txBox="1"/>
          <p:nvPr/>
        </p:nvSpPr>
        <p:spPr>
          <a:xfrm>
            <a:off x="464805" y="3845013"/>
            <a:ext cx="29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18289" y="3851859"/>
            <a:ext cx="1364476" cy="2769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17375E"/>
                </a:solidFill>
              </a:rPr>
              <a:t>PVT1 sub-network</a:t>
            </a:r>
            <a:endParaRPr lang="en-GB" sz="1200" b="1" dirty="0">
              <a:solidFill>
                <a:srgbClr val="17375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6336" y="4452023"/>
            <a:ext cx="2980303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200" b="1" dirty="0" smtClean="0">
                <a:solidFill>
                  <a:srgbClr val="17375E"/>
                </a:solidFill>
              </a:rPr>
              <a:t>PVT1 is the first hub</a:t>
            </a:r>
          </a:p>
          <a:p>
            <a:pPr marL="171450" indent="-171450">
              <a:buFont typeface="Arial"/>
              <a:buChar char="•"/>
            </a:pPr>
            <a:r>
              <a:rPr lang="en-GB" sz="1200" b="1" dirty="0">
                <a:solidFill>
                  <a:srgbClr val="17375E"/>
                </a:solidFill>
              </a:rPr>
              <a:t>PVT1 is linked </a:t>
            </a:r>
            <a:r>
              <a:rPr lang="en-GB" sz="1200" b="1" dirty="0" smtClean="0">
                <a:solidFill>
                  <a:srgbClr val="17375E"/>
                </a:solidFill>
              </a:rPr>
              <a:t>to </a:t>
            </a:r>
            <a:r>
              <a:rPr lang="en-GB" sz="1200" b="1" dirty="0">
                <a:solidFill>
                  <a:srgbClr val="17375E"/>
                </a:solidFill>
              </a:rPr>
              <a:t>important cancer </a:t>
            </a:r>
            <a:r>
              <a:rPr lang="en-GB" sz="1200" b="1" dirty="0" smtClean="0">
                <a:solidFill>
                  <a:srgbClr val="17375E"/>
                </a:solidFill>
              </a:rPr>
              <a:t>genes</a:t>
            </a:r>
          </a:p>
          <a:p>
            <a:pPr marL="171450" indent="-171450">
              <a:buFont typeface="Arial"/>
              <a:buChar char="•"/>
            </a:pPr>
            <a:r>
              <a:rPr lang="en-GB" sz="1200" b="1" dirty="0" smtClean="0">
                <a:solidFill>
                  <a:srgbClr val="17375E"/>
                </a:solidFill>
              </a:rPr>
              <a:t>PVt1 interacts with more than 50% </a:t>
            </a:r>
          </a:p>
          <a:p>
            <a:r>
              <a:rPr lang="en-GB" sz="1200" b="1" dirty="0">
                <a:solidFill>
                  <a:srgbClr val="17375E"/>
                </a:solidFill>
              </a:rPr>
              <a:t> </a:t>
            </a:r>
            <a:r>
              <a:rPr lang="en-GB" sz="1200" b="1" dirty="0" smtClean="0">
                <a:solidFill>
                  <a:srgbClr val="17375E"/>
                </a:solidFill>
              </a:rPr>
              <a:t>    of the all mRNAs in the whole network</a:t>
            </a:r>
          </a:p>
        </p:txBody>
      </p:sp>
      <p:pic>
        <p:nvPicPr>
          <p:cNvPr id="20" name="Picture 19" descr="Screen Shot 2014-02-15 at 5.37.1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t="17585" r="4882" b="1164"/>
          <a:stretch/>
        </p:blipFill>
        <p:spPr>
          <a:xfrm>
            <a:off x="5630355" y="1842939"/>
            <a:ext cx="2152289" cy="19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PVT1…ieri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Palermo, 9-12 Sept 2014   Paci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deser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51" y="1605001"/>
            <a:ext cx="6458673" cy="4305782"/>
          </a:xfrm>
          <a:prstGeom prst="rect">
            <a:avLst/>
          </a:prstGeom>
        </p:spPr>
      </p:pic>
      <p:pic>
        <p:nvPicPr>
          <p:cNvPr id="6" name="Picture 5" descr="Screen Shot 2014-09-10 at 09.22.3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7"/>
          <a:stretch/>
        </p:blipFill>
        <p:spPr>
          <a:xfrm>
            <a:off x="4894447" y="3268763"/>
            <a:ext cx="2819853" cy="7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PVT1…oggi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Palermo, 9-12 Sept 2014   Paci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b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73" y="1635929"/>
            <a:ext cx="6538043" cy="42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0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PVT1…oggi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Palermo, 9-12 Sept 2014   Paci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Screen Shot 2014-09-09 at 17.21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7" y="2273587"/>
            <a:ext cx="8150184" cy="25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4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PVT1…domani?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Palermo, 9-12 Sept 2014   Paci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Screen Shot 2014-09-10 at 09.43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 b="476"/>
          <a:stretch/>
        </p:blipFill>
        <p:spPr>
          <a:xfrm>
            <a:off x="1607800" y="1772793"/>
            <a:ext cx="6070600" cy="41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vt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30465" r="13461" b="29001"/>
          <a:stretch/>
        </p:blipFill>
        <p:spPr>
          <a:xfrm>
            <a:off x="5223129" y="287867"/>
            <a:ext cx="3744416" cy="27798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518886" y="3096880"/>
            <a:ext cx="3288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Average of expression values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74224" y="732397"/>
            <a:ext cx="1328778" cy="616930"/>
            <a:chOff x="7277872" y="357629"/>
            <a:chExt cx="1328778" cy="616930"/>
          </a:xfrm>
        </p:grpSpPr>
        <p:sp>
          <p:nvSpPr>
            <p:cNvPr id="66" name="Rectangle 65"/>
            <p:cNvSpPr/>
            <p:nvPr/>
          </p:nvSpPr>
          <p:spPr>
            <a:xfrm>
              <a:off x="7277872" y="519383"/>
              <a:ext cx="472128" cy="137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278072" y="746923"/>
              <a:ext cx="472128" cy="137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733544" y="357629"/>
              <a:ext cx="87310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normal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739092" y="605227"/>
              <a:ext cx="81393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cancer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816" y="671063"/>
            <a:ext cx="4100588" cy="5535739"/>
            <a:chOff x="-101179" y="671063"/>
            <a:chExt cx="4100588" cy="5535739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99409" y="5777239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03381" y="671063"/>
              <a:ext cx="0" cy="510384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4983" y="4827483"/>
              <a:ext cx="1086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04983" y="3871282"/>
              <a:ext cx="1086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4983" y="2914312"/>
              <a:ext cx="1086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4983" y="1957342"/>
              <a:ext cx="1086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06189" y="1000372"/>
              <a:ext cx="1086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-101179" y="799888"/>
              <a:ext cx="496737" cy="5041167"/>
              <a:chOff x="86864" y="401222"/>
              <a:chExt cx="546028" cy="551772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06671" y="5572707"/>
                <a:ext cx="226807" cy="34623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0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9489" y="1448657"/>
                <a:ext cx="320506" cy="34623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80</a:t>
                </a:r>
                <a:endParaRPr lang="en-US" sz="20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9489" y="2496339"/>
                <a:ext cx="320506" cy="34623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60</a:t>
                </a:r>
                <a:endParaRPr lang="en-US" sz="20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5579" y="3543526"/>
                <a:ext cx="320506" cy="34623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40</a:t>
                </a:r>
                <a:endParaRPr lang="en-US" sz="20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5579" y="4590961"/>
                <a:ext cx="320506" cy="34623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20</a:t>
                </a:r>
                <a:endParaRPr lang="en-US" sz="2000" b="1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6864" y="401222"/>
                <a:ext cx="546028" cy="38804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100</a:t>
                </a:r>
                <a:endParaRPr lang="en-US" sz="2000" b="1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605291" y="2644796"/>
              <a:ext cx="985652" cy="3561663"/>
              <a:chOff x="7397330" y="2644796"/>
              <a:chExt cx="985652" cy="356166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397330" y="2644796"/>
                <a:ext cx="985652" cy="3120228"/>
                <a:chOff x="4165557" y="1870169"/>
                <a:chExt cx="1503127" cy="394656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165557" y="3623856"/>
                  <a:ext cx="720000" cy="2192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948684" y="2726266"/>
                  <a:ext cx="720000" cy="3088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4512676" y="2785535"/>
                  <a:ext cx="8467" cy="1778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300037" y="1871134"/>
                  <a:ext cx="0" cy="175516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438313" y="2784611"/>
                  <a:ext cx="1656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438256" y="4571079"/>
                  <a:ext cx="1656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217272" y="1870169"/>
                  <a:ext cx="1656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225733" y="3622832"/>
                  <a:ext cx="1656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/>
              <p:cNvSpPr txBox="1"/>
              <p:nvPr/>
            </p:nvSpPr>
            <p:spPr>
              <a:xfrm>
                <a:off x="7559959" y="5806349"/>
                <a:ext cx="729812" cy="4001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PVT1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44709" y="863112"/>
              <a:ext cx="1153606" cy="5343690"/>
              <a:chOff x="589116" y="863112"/>
              <a:chExt cx="1153606" cy="534369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709109" y="863112"/>
                <a:ext cx="989913" cy="4899552"/>
                <a:chOff x="709109" y="863112"/>
                <a:chExt cx="989913" cy="489955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709109" y="2241383"/>
                  <a:ext cx="472129" cy="3516183"/>
                  <a:chOff x="-1083804" y="1122527"/>
                  <a:chExt cx="615147" cy="4380903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-1083804" y="2443430"/>
                    <a:ext cx="615147" cy="3060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0000"/>
                      </a:gs>
                      <a:gs pos="100000">
                        <a:srgbClr val="FFFFFF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-785605" y="1122527"/>
                    <a:ext cx="0" cy="2664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1226893" y="863112"/>
                  <a:ext cx="472129" cy="4899552"/>
                  <a:chOff x="1114801" y="-576003"/>
                  <a:chExt cx="615147" cy="6104480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1114801" y="653137"/>
                    <a:ext cx="615147" cy="487534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/>
                      </a:gs>
                      <a:gs pos="100000">
                        <a:srgbClr val="FFFFFF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1443089" y="-576003"/>
                    <a:ext cx="0" cy="237599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428422" y="865689"/>
                  <a:ext cx="1086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428425" y="2776301"/>
                  <a:ext cx="1086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81568" y="2234834"/>
                  <a:ext cx="1086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889270" y="4377501"/>
                  <a:ext cx="10862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TextBox 100"/>
              <p:cNvSpPr txBox="1"/>
              <p:nvPr/>
            </p:nvSpPr>
            <p:spPr>
              <a:xfrm>
                <a:off x="589116" y="5806692"/>
                <a:ext cx="1153606" cy="4001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mir-200b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104" name="Straight Connector 103"/>
          <p:cNvCxnSpPr/>
          <p:nvPr/>
        </p:nvCxnSpPr>
        <p:spPr>
          <a:xfrm flipV="1">
            <a:off x="5219144" y="155572"/>
            <a:ext cx="0" cy="29232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213614" y="3074285"/>
            <a:ext cx="3888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222080" y="1090830"/>
            <a:ext cx="91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222082" y="2076041"/>
            <a:ext cx="91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811746" y="1858745"/>
            <a:ext cx="373536" cy="3527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/>
              <a:t>5</a:t>
            </a:r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4690540" y="855438"/>
            <a:ext cx="417290" cy="31253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100</a:t>
            </a:r>
            <a:endParaRPr lang="en-US" sz="2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6685450" y="465907"/>
            <a:ext cx="729812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04A7B"/>
                </a:solidFill>
              </a:rPr>
              <a:t>PVT1</a:t>
            </a:r>
            <a:endParaRPr lang="en-US" sz="2000" b="1" dirty="0">
              <a:solidFill>
                <a:srgbClr val="604A7B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59386" y="889304"/>
            <a:ext cx="184925" cy="3125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3544048" y="1352784"/>
            <a:ext cx="206979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Expression values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78895" y="3643773"/>
            <a:ext cx="4722722" cy="2923200"/>
            <a:chOff x="4260364" y="3745371"/>
            <a:chExt cx="4722722" cy="2923200"/>
          </a:xfrm>
        </p:grpSpPr>
        <p:pic>
          <p:nvPicPr>
            <p:cNvPr id="11" name="Picture 10" descr="untitled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0" t="28401" r="13607" b="29167"/>
            <a:stretch/>
          </p:blipFill>
          <p:spPr>
            <a:xfrm>
              <a:off x="5089921" y="3753997"/>
              <a:ext cx="3753721" cy="2910087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6397591" y="3763758"/>
              <a:ext cx="1153606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mir-200b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792342" y="4535315"/>
              <a:ext cx="109608" cy="298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5095086" y="6664084"/>
              <a:ext cx="3888000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103552" y="4680629"/>
              <a:ext cx="912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103554" y="5665840"/>
              <a:ext cx="912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693218" y="5448544"/>
              <a:ext cx="373536" cy="352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5</a:t>
              </a:r>
              <a:r>
                <a:rPr lang="en-US" sz="2000" b="1" dirty="0" smtClean="0"/>
                <a:t>0</a:t>
              </a:r>
              <a:endParaRPr lang="en-US" sz="2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72012" y="4445237"/>
              <a:ext cx="417290" cy="3125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100</a:t>
              </a:r>
              <a:endParaRPr lang="en-US" sz="2000" b="1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5100616" y="3745371"/>
              <a:ext cx="0" cy="292320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16200000">
              <a:off x="3425520" y="4959516"/>
              <a:ext cx="2069797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Expression values 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594033" y="2999117"/>
            <a:ext cx="1057050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patients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94036" y="6487318"/>
            <a:ext cx="1057050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patients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57027" y="557099"/>
            <a:ext cx="1451708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P-value=3.5</a:t>
            </a:r>
            <a:r>
              <a:rPr lang="en-US" sz="900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1" dirty="0" smtClean="0">
                <a:solidFill>
                  <a:srgbClr val="000000"/>
                </a:solidFill>
              </a:rPr>
              <a:t>10</a:t>
            </a:r>
            <a:r>
              <a:rPr lang="en-US" sz="1400" b="1" baseline="30000" dirty="0" smtClean="0">
                <a:solidFill>
                  <a:srgbClr val="000000"/>
                </a:solidFill>
              </a:rPr>
              <a:t>-12</a:t>
            </a:r>
            <a:endParaRPr lang="en-US" sz="1400" b="1" baseline="30000" dirty="0">
              <a:solidFill>
                <a:srgbClr val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99672" y="2302697"/>
            <a:ext cx="1391044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P-value=1.5</a:t>
            </a:r>
            <a:r>
              <a:rPr lang="en-US" sz="900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1" dirty="0" smtClean="0">
                <a:solidFill>
                  <a:srgbClr val="000000"/>
                </a:solidFill>
              </a:rPr>
              <a:t>10</a:t>
            </a:r>
            <a:r>
              <a:rPr lang="en-US" sz="1400" b="1" baseline="30000" dirty="0" smtClean="0">
                <a:solidFill>
                  <a:srgbClr val="000000"/>
                </a:solidFill>
              </a:rPr>
              <a:t>-8</a:t>
            </a:r>
            <a:endParaRPr lang="en-US" sz="14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0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Palermo, 9-12 Sept 2014   Paci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Screen Shot 2014-08-29 at 12.50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12072" r="2271" b="46469"/>
          <a:stretch/>
        </p:blipFill>
        <p:spPr>
          <a:xfrm>
            <a:off x="737011" y="1931550"/>
            <a:ext cx="7817507" cy="27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3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2070100"/>
            <a:ext cx="3073400" cy="264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186" y="2276733"/>
            <a:ext cx="5480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Why PVT1 stops working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as sponge regulator of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mir-200 family in cancer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18610" y="4047841"/>
            <a:ext cx="2601290" cy="1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35707" y="4046390"/>
            <a:ext cx="2511290" cy="1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48"/>
          <p:cNvSpPr txBox="1">
            <a:spLocks noChangeArrowheads="1"/>
          </p:cNvSpPr>
          <p:nvPr/>
        </p:nvSpPr>
        <p:spPr bwMode="auto">
          <a:xfrm>
            <a:off x="788400" y="3882357"/>
            <a:ext cx="661935" cy="2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err="1">
                <a:solidFill>
                  <a:srgbClr val="1F497D"/>
                </a:solidFill>
                <a:ea typeface="Arial" charset="0"/>
                <a:cs typeface="Arial" charset="0"/>
              </a:rPr>
              <a:t>Iso</a:t>
            </a:r>
            <a:r>
              <a:rPr lang="en-US" sz="1400" b="1" i="1" dirty="0">
                <a:solidFill>
                  <a:srgbClr val="1F497D"/>
                </a:solidFill>
                <a:ea typeface="Arial" charset="0"/>
                <a:cs typeface="Arial" charset="0"/>
              </a:rPr>
              <a:t> 11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10139" y="3083248"/>
            <a:ext cx="5731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175062" y="3653002"/>
            <a:ext cx="5037096" cy="1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39"/>
          <p:cNvSpPr txBox="1">
            <a:spLocks noChangeArrowheads="1"/>
          </p:cNvSpPr>
          <p:nvPr/>
        </p:nvSpPr>
        <p:spPr bwMode="auto">
          <a:xfrm>
            <a:off x="788400" y="3491874"/>
            <a:ext cx="583548" cy="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err="1">
                <a:solidFill>
                  <a:srgbClr val="1F497D"/>
                </a:solidFill>
                <a:ea typeface="Arial" charset="0"/>
                <a:cs typeface="Arial" charset="0"/>
              </a:rPr>
              <a:t>Iso</a:t>
            </a:r>
            <a:r>
              <a:rPr lang="en-US" sz="1400" b="1" i="1" dirty="0">
                <a:solidFill>
                  <a:srgbClr val="1F497D"/>
                </a:solidFill>
                <a:ea typeface="Arial" charset="0"/>
                <a:cs typeface="Arial" charset="0"/>
              </a:rPr>
              <a:t> 6</a:t>
            </a:r>
          </a:p>
        </p:txBody>
      </p:sp>
      <p:sp>
        <p:nvSpPr>
          <p:cNvPr id="11" name="TextBox 140"/>
          <p:cNvSpPr txBox="1">
            <a:spLocks noChangeArrowheads="1"/>
          </p:cNvSpPr>
          <p:nvPr/>
        </p:nvSpPr>
        <p:spPr bwMode="auto">
          <a:xfrm>
            <a:off x="788400" y="3700906"/>
            <a:ext cx="583548" cy="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err="1">
                <a:solidFill>
                  <a:srgbClr val="1F497D"/>
                </a:solidFill>
                <a:ea typeface="Arial" charset="0"/>
                <a:cs typeface="Arial" charset="0"/>
              </a:rPr>
              <a:t>Iso</a:t>
            </a:r>
            <a:r>
              <a:rPr lang="en-US" sz="1400" b="1" i="1" dirty="0">
                <a:solidFill>
                  <a:srgbClr val="1F497D"/>
                </a:solidFill>
                <a:ea typeface="Arial" charset="0"/>
                <a:cs typeface="Arial" charset="0"/>
              </a:rPr>
              <a:t> 8</a:t>
            </a:r>
          </a:p>
        </p:txBody>
      </p:sp>
      <p:sp>
        <p:nvSpPr>
          <p:cNvPr id="12" name="TextBox 138"/>
          <p:cNvSpPr txBox="1">
            <a:spLocks noChangeArrowheads="1"/>
          </p:cNvSpPr>
          <p:nvPr/>
        </p:nvSpPr>
        <p:spPr bwMode="auto">
          <a:xfrm>
            <a:off x="788400" y="3303164"/>
            <a:ext cx="583548" cy="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err="1">
                <a:solidFill>
                  <a:srgbClr val="1F497D"/>
                </a:solidFill>
                <a:ea typeface="Arial" charset="0"/>
                <a:cs typeface="Arial" charset="0"/>
              </a:rPr>
              <a:t>Iso</a:t>
            </a:r>
            <a:r>
              <a:rPr lang="en-US" sz="1400" b="1" i="1" dirty="0">
                <a:solidFill>
                  <a:srgbClr val="1F497D"/>
                </a:solidFill>
                <a:ea typeface="Arial" charset="0"/>
                <a:cs typeface="Arial" charset="0"/>
              </a:rPr>
              <a:t> 4</a:t>
            </a:r>
          </a:p>
        </p:txBody>
      </p:sp>
      <p:sp>
        <p:nvSpPr>
          <p:cNvPr id="13" name="TextBox 124"/>
          <p:cNvSpPr txBox="1">
            <a:spLocks noChangeArrowheads="1"/>
          </p:cNvSpPr>
          <p:nvPr/>
        </p:nvSpPr>
        <p:spPr bwMode="auto">
          <a:xfrm>
            <a:off x="788400" y="3108648"/>
            <a:ext cx="5731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54172" y="5057805"/>
            <a:ext cx="664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18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9340" y="4894131"/>
            <a:ext cx="664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17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89340" y="4696712"/>
            <a:ext cx="664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16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9340" y="4493486"/>
            <a:ext cx="664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15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 flipH="1" flipV="1">
            <a:off x="7916029" y="3256712"/>
            <a:ext cx="164033" cy="1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60504" y="3869657"/>
            <a:ext cx="664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12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9340" y="4298970"/>
            <a:ext cx="664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14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9340" y="4088486"/>
            <a:ext cx="664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13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299578" y="2278326"/>
            <a:ext cx="7076613" cy="2467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227724" y="2302277"/>
            <a:ext cx="148064" cy="14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8301432" y="2286309"/>
            <a:ext cx="148064" cy="14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06998" y="3256712"/>
            <a:ext cx="1975645" cy="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406998" y="3454132"/>
            <a:ext cx="2684033" cy="1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089256" y="3191389"/>
            <a:ext cx="233710" cy="1219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159095" y="3191389"/>
            <a:ext cx="235161" cy="1219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59095" y="3388809"/>
            <a:ext cx="233709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98288" y="3191389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398288" y="3388809"/>
            <a:ext cx="49355" cy="1219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982159" y="3388809"/>
            <a:ext cx="164033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758610" y="1964777"/>
            <a:ext cx="1705645" cy="338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Chromosome 8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038933" y="3256712"/>
            <a:ext cx="2223871" cy="1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38933" y="3454132"/>
            <a:ext cx="2874193" cy="1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38933" y="3191389"/>
            <a:ext cx="233710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38933" y="3388809"/>
            <a:ext cx="233710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59095" y="3586228"/>
            <a:ext cx="233709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38933" y="3586228"/>
            <a:ext cx="233710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59417" y="3191389"/>
            <a:ext cx="164032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110385" y="3191389"/>
            <a:ext cx="165484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59417" y="3388809"/>
            <a:ext cx="164032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110385" y="3388809"/>
            <a:ext cx="165484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10385" y="3586228"/>
            <a:ext cx="165484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406998" y="3651551"/>
            <a:ext cx="917419" cy="1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398288" y="3586228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089256" y="3586228"/>
            <a:ext cx="235161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414256" y="3850422"/>
            <a:ext cx="888387" cy="1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089256" y="3783647"/>
            <a:ext cx="233710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214256" y="3848970"/>
            <a:ext cx="558870" cy="1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159095" y="3783647"/>
            <a:ext cx="233709" cy="1219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82159" y="3586228"/>
            <a:ext cx="98710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806675" y="3586228"/>
            <a:ext cx="98710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736837" y="3783647"/>
            <a:ext cx="98710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054901" y="3848970"/>
            <a:ext cx="2874193" cy="1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038933" y="3783647"/>
            <a:ext cx="233710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08933" y="3783647"/>
            <a:ext cx="165484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457320" y="3783647"/>
            <a:ext cx="100162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5724094" y="3981067"/>
            <a:ext cx="49355" cy="1219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724094" y="3783647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803933" y="3981067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805384" y="3783647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458449" y="3783647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539740" y="3783647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398288" y="3981067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479578" y="3981067"/>
            <a:ext cx="49355" cy="1219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982159" y="3981067"/>
            <a:ext cx="98710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1414256" y="4245260"/>
            <a:ext cx="1977097" cy="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159095" y="4178486"/>
            <a:ext cx="233709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398288" y="4178486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1421514" y="4442679"/>
            <a:ext cx="1942258" cy="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159095" y="4375905"/>
            <a:ext cx="233709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398288" y="4375905"/>
            <a:ext cx="49355" cy="1219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422966" y="4640099"/>
            <a:ext cx="4509829" cy="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089256" y="4573325"/>
            <a:ext cx="235161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159095" y="4573325"/>
            <a:ext cx="233709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398288" y="4573325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1430223" y="4837518"/>
            <a:ext cx="1942258" cy="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159095" y="4770744"/>
            <a:ext cx="233709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398288" y="4770744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1431675" y="5034937"/>
            <a:ext cx="1942258" cy="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159095" y="4968163"/>
            <a:ext cx="235161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398288" y="4968163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2073288" y="5232357"/>
            <a:ext cx="1152581" cy="7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159095" y="5165583"/>
            <a:ext cx="233709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3175062" y="5429776"/>
            <a:ext cx="2414033" cy="1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159095" y="5364454"/>
            <a:ext cx="235161" cy="1204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89094" y="5364454"/>
            <a:ext cx="49355" cy="12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3175062" y="5627195"/>
            <a:ext cx="2414033" cy="1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159095" y="5561873"/>
            <a:ext cx="233709" cy="1204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589094" y="5561873"/>
            <a:ext cx="49355" cy="12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2023933" y="5165583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5223288" y="5364454"/>
            <a:ext cx="49355" cy="12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5223288" y="5561873"/>
            <a:ext cx="49355" cy="12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1653772" y="4968163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1859901" y="4178486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398288" y="3783647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1479578" y="3783647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160223" y="1957519"/>
            <a:ext cx="1081452" cy="2816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128,806,800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431191" y="1957519"/>
            <a:ext cx="1072742" cy="2816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129,113,500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68772" y="2667358"/>
            <a:ext cx="990000" cy="2816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mir-200b/c</a:t>
            </a:r>
          </a:p>
        </p:txBody>
      </p:sp>
      <p:cxnSp>
        <p:nvCxnSpPr>
          <p:cNvPr id="102" name="Straight Connector 101"/>
          <p:cNvCxnSpPr/>
          <p:nvPr/>
        </p:nvCxnSpPr>
        <p:spPr>
          <a:xfrm rot="10800000">
            <a:off x="3257804" y="2825583"/>
            <a:ext cx="558870" cy="14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3133691" y="2959857"/>
            <a:ext cx="264193" cy="1452"/>
          </a:xfrm>
          <a:prstGeom prst="line">
            <a:avLst/>
          </a:prstGeom>
          <a:ln w="12700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>
            <a:off x="4712320" y="2825583"/>
            <a:ext cx="461613" cy="14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5042562" y="2959857"/>
            <a:ext cx="264193" cy="1451"/>
          </a:xfrm>
          <a:prstGeom prst="line">
            <a:avLst/>
          </a:prstGeom>
          <a:ln w="12700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0800000">
            <a:off x="1859901" y="2824132"/>
            <a:ext cx="361452" cy="1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89982" y="2959857"/>
            <a:ext cx="264193" cy="1451"/>
          </a:xfrm>
          <a:prstGeom prst="line">
            <a:avLst/>
          </a:prstGeom>
          <a:ln w="12700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3985062" y="5561873"/>
            <a:ext cx="98710" cy="12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8080062" y="3586228"/>
            <a:ext cx="3193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4564243" y="3095948"/>
            <a:ext cx="5731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2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4564243" y="3290464"/>
            <a:ext cx="5731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 5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4462643" y="3675506"/>
            <a:ext cx="664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10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2648127" y="3490422"/>
            <a:ext cx="5731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 7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648127" y="3700906"/>
            <a:ext cx="5731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 9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2566837" y="5277721"/>
            <a:ext cx="664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19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566837" y="5469334"/>
            <a:ext cx="664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Iso</a:t>
            </a:r>
            <a:r>
              <a:rPr lang="en-US" sz="14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20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889900" y="3388809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7889900" y="3586228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7889900" y="3783647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8212158" y="3586228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7888449" y="3981067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8212158" y="3981067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8080062" y="3191389"/>
            <a:ext cx="3193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7889900" y="3191389"/>
            <a:ext cx="49355" cy="120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505066" y="1625601"/>
            <a:ext cx="8175480" cy="4319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473611" y="2664938"/>
            <a:ext cx="1473387" cy="2816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mir-200a/mir-141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5038936" y="4574363"/>
            <a:ext cx="233710" cy="120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898769" y="4574363"/>
            <a:ext cx="49355" cy="120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9" name="Title 12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/>
          <a:lstStyle/>
          <a:p>
            <a:r>
              <a:rPr lang="en-US" dirty="0" smtClean="0"/>
              <a:t>PVT1 isoforms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675892" y="1889592"/>
            <a:ext cx="4076712" cy="3997342"/>
            <a:chOff x="4879092" y="1533992"/>
            <a:chExt cx="4076712" cy="3997342"/>
          </a:xfrm>
        </p:grpSpPr>
        <p:sp>
          <p:nvSpPr>
            <p:cNvPr id="38" name="Rectangle 37"/>
            <p:cNvSpPr/>
            <p:nvPr/>
          </p:nvSpPr>
          <p:spPr>
            <a:xfrm>
              <a:off x="4879092" y="1533992"/>
              <a:ext cx="3995968" cy="399734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98107" y="4953600"/>
              <a:ext cx="83951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Cancer</a:t>
              </a:r>
              <a:endParaRPr 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45564" y="4955335"/>
              <a:ext cx="901283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Normal</a:t>
              </a:r>
              <a:endParaRPr lang="en-US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96048" y="1731039"/>
              <a:ext cx="729812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PVT1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2" name="Chart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12418943"/>
                </p:ext>
              </p:extLst>
            </p:nvPr>
          </p:nvGraphicFramePr>
          <p:xfrm>
            <a:off x="4879092" y="1616613"/>
            <a:ext cx="4076712" cy="3535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424401" y="1548980"/>
            <a:ext cx="4127382" cy="4476200"/>
            <a:chOff x="402491" y="1616712"/>
            <a:chExt cx="4127382" cy="4476200"/>
          </a:xfrm>
        </p:grpSpPr>
        <p:pic>
          <p:nvPicPr>
            <p:cNvPr id="63" name="Picture 62" descr="Screen Shot 2014-01-29 at 11.45.5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18" r="2464" b="3575"/>
            <a:stretch/>
          </p:blipFill>
          <p:spPr>
            <a:xfrm>
              <a:off x="1328337" y="2076998"/>
              <a:ext cx="2486209" cy="1543915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402491" y="3484478"/>
              <a:ext cx="1659429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TCONS_147426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193745" y="3331146"/>
              <a:ext cx="0" cy="252000"/>
            </a:xfrm>
            <a:prstGeom prst="line">
              <a:avLst/>
            </a:prstGeom>
            <a:ln w="9525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1189164" y="3326688"/>
              <a:ext cx="373271" cy="9326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3629165" y="3211225"/>
              <a:ext cx="382225" cy="252000"/>
              <a:chOff x="4294799" y="1607830"/>
              <a:chExt cx="382225" cy="252000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4677024" y="1607830"/>
                <a:ext cx="0" cy="252000"/>
              </a:xfrm>
              <a:prstGeom prst="line">
                <a:avLst/>
              </a:prstGeom>
              <a:ln w="9525">
                <a:solidFill>
                  <a:schemeClr val="tx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4294799" y="1616195"/>
                <a:ext cx="373271" cy="9326"/>
              </a:xfrm>
              <a:prstGeom prst="line">
                <a:avLst/>
              </a:prstGeom>
              <a:ln w="95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Box 111"/>
            <p:cNvSpPr txBox="1"/>
            <p:nvPr/>
          </p:nvSpPr>
          <p:spPr>
            <a:xfrm>
              <a:off x="2873867" y="3413136"/>
              <a:ext cx="165532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TCONS_147501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758173" y="2449524"/>
              <a:ext cx="58693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50%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87306" y="2816908"/>
              <a:ext cx="58693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15%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797467" y="1616712"/>
              <a:ext cx="156165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Normal breast</a:t>
              </a:r>
              <a:endParaRPr lang="en-US" b="1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58267" y="3932912"/>
              <a:ext cx="3996000" cy="216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798534" y="3932912"/>
              <a:ext cx="149989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Cancer breast</a:t>
              </a:r>
              <a:endParaRPr lang="en-US" b="1" dirty="0"/>
            </a:p>
          </p:txBody>
        </p:sp>
        <p:pic>
          <p:nvPicPr>
            <p:cNvPr id="124" name="Picture 123" descr="Screen Shot 2014-01-30 at 12.02.1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29" y="4299573"/>
              <a:ext cx="2382319" cy="1544400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1839004" y="5043471"/>
              <a:ext cx="58693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17%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696275" y="4653895"/>
              <a:ext cx="586932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48%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04267" y="5697161"/>
              <a:ext cx="1659429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TCONS_147426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1125766" y="5543829"/>
              <a:ext cx="0" cy="252000"/>
            </a:xfrm>
            <a:prstGeom prst="line">
              <a:avLst/>
            </a:prstGeom>
            <a:ln w="9525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1121185" y="5539371"/>
              <a:ext cx="373271" cy="9326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3631451" y="5353971"/>
              <a:ext cx="382225" cy="252000"/>
              <a:chOff x="4294799" y="1607830"/>
              <a:chExt cx="382225" cy="252000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4677024" y="1607830"/>
                <a:ext cx="0" cy="252000"/>
              </a:xfrm>
              <a:prstGeom prst="line">
                <a:avLst/>
              </a:prstGeom>
              <a:ln w="9525">
                <a:solidFill>
                  <a:schemeClr val="tx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>
                <a:off x="4294799" y="1616195"/>
                <a:ext cx="373271" cy="9326"/>
              </a:xfrm>
              <a:prstGeom prst="line">
                <a:avLst/>
              </a:prstGeom>
              <a:ln w="95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33"/>
            <p:cNvSpPr txBox="1"/>
            <p:nvPr/>
          </p:nvSpPr>
          <p:spPr>
            <a:xfrm>
              <a:off x="2874552" y="5562079"/>
              <a:ext cx="165532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TCONS_147501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8270" y="1697759"/>
              <a:ext cx="3996000" cy="216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PVT1 isoforms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5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2844000" y="2384407"/>
            <a:ext cx="1659429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TCONS_147426</a:t>
            </a:r>
            <a:endParaRPr lang="en-US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2844808" y="2097101"/>
            <a:ext cx="1655321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TCONS_147501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675892" y="1889592"/>
            <a:ext cx="4076712" cy="3997342"/>
            <a:chOff x="4879092" y="1533992"/>
            <a:chExt cx="4076712" cy="3997342"/>
          </a:xfrm>
        </p:grpSpPr>
        <p:sp>
          <p:nvSpPr>
            <p:cNvPr id="31" name="Rectangle 30"/>
            <p:cNvSpPr/>
            <p:nvPr/>
          </p:nvSpPr>
          <p:spPr>
            <a:xfrm>
              <a:off x="4879092" y="1533992"/>
              <a:ext cx="3995968" cy="399734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98107" y="4953600"/>
              <a:ext cx="83951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Cancer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45564" y="4955335"/>
              <a:ext cx="901283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Normal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96048" y="1731039"/>
              <a:ext cx="729812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PVT1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37" name="Chart 3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2648087"/>
                </p:ext>
              </p:extLst>
            </p:nvPr>
          </p:nvGraphicFramePr>
          <p:xfrm>
            <a:off x="4879092" y="1616613"/>
            <a:ext cx="4076712" cy="3535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35" name="Picture 34" descr="Screen Shot 2014-01-31 at 4.41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7"/>
          <a:stretch/>
        </p:blipFill>
        <p:spPr>
          <a:xfrm>
            <a:off x="626532" y="3492404"/>
            <a:ext cx="3759198" cy="220356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76515" y="1889595"/>
            <a:ext cx="3995968" cy="39973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19874" y="2218268"/>
            <a:ext cx="558800" cy="4402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5108" y="2218271"/>
            <a:ext cx="558800" cy="4402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303908" y="2218271"/>
            <a:ext cx="802999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others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PVT1 isoforms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 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4426" y="2048917"/>
            <a:ext cx="8203598" cy="3419993"/>
            <a:chOff x="-53563" y="287848"/>
            <a:chExt cx="9222963" cy="3844956"/>
          </a:xfrm>
        </p:grpSpPr>
        <p:grpSp>
          <p:nvGrpSpPr>
            <p:cNvPr id="6" name="Group 5"/>
            <p:cNvGrpSpPr/>
            <p:nvPr/>
          </p:nvGrpSpPr>
          <p:grpSpPr>
            <a:xfrm>
              <a:off x="-53563" y="420749"/>
              <a:ext cx="4782798" cy="3455112"/>
              <a:chOff x="175037" y="128649"/>
              <a:chExt cx="4782798" cy="3455112"/>
            </a:xfrm>
          </p:grpSpPr>
          <p:pic>
            <p:nvPicPr>
              <p:cNvPr id="39" name="Picture 38" descr="untitled2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88" t="28324" r="14078" b="29083"/>
              <a:stretch/>
            </p:blipFill>
            <p:spPr>
              <a:xfrm>
                <a:off x="1016298" y="375530"/>
                <a:ext cx="3638386" cy="2884177"/>
              </a:xfrm>
              <a:prstGeom prst="rect">
                <a:avLst/>
              </a:prstGeom>
            </p:spPr>
          </p:pic>
          <p:cxnSp>
            <p:nvCxnSpPr>
              <p:cNvPr id="40" name="Straight Connector 39"/>
              <p:cNvCxnSpPr/>
              <p:nvPr/>
            </p:nvCxnSpPr>
            <p:spPr>
              <a:xfrm>
                <a:off x="997835" y="3250880"/>
                <a:ext cx="39600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2178024" y="3214429"/>
                <a:ext cx="301660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3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97321" y="3214429"/>
                <a:ext cx="301660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1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654467" y="3214429"/>
                <a:ext cx="301660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2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688032" y="3214429"/>
                <a:ext cx="301660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4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-829479" y="1604472"/>
                <a:ext cx="2378363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Variance explained (%)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1000418" y="128649"/>
                <a:ext cx="0" cy="313135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002250" y="2678738"/>
                <a:ext cx="1242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002250" y="2092080"/>
                <a:ext cx="1242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002250" y="1504950"/>
                <a:ext cx="1242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002250" y="917820"/>
                <a:ext cx="1242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003630" y="330690"/>
                <a:ext cx="1242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719821" y="3038781"/>
                <a:ext cx="301660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1381" y="727085"/>
                <a:ext cx="418655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80</a:t>
                </a:r>
                <a:endParaRPr lang="en-US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91381" y="1314353"/>
                <a:ext cx="418655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60</a:t>
                </a:r>
                <a:endParaRPr lang="en-US" b="1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08120" y="1901343"/>
                <a:ext cx="418655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40</a:t>
                </a:r>
                <a:endParaRPr lang="en-US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08120" y="2488473"/>
                <a:ext cx="418654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20</a:t>
                </a:r>
                <a:endParaRPr lang="en-US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74211" y="139956"/>
                <a:ext cx="535649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100</a:t>
                </a:r>
                <a:endParaRPr lang="en-US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234132" y="3214429"/>
                <a:ext cx="301660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5</a:t>
                </a:r>
                <a:endParaRPr lang="en-US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735782" y="3214429"/>
                <a:ext cx="301660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6</a:t>
                </a:r>
                <a:endParaRPr lang="en-US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294582" y="3214429"/>
                <a:ext cx="301660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7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823240" y="287848"/>
              <a:ext cx="4346160" cy="3844956"/>
              <a:chOff x="4785140" y="1570548"/>
              <a:chExt cx="4346160" cy="384495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112000" y="1703449"/>
                <a:ext cx="4019300" cy="3467812"/>
                <a:chOff x="5112000" y="3316349"/>
                <a:chExt cx="4019300" cy="3467812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531735" y="6451280"/>
                  <a:ext cx="350505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5730954" y="6363510"/>
                  <a:ext cx="0" cy="798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6755646" y="6363511"/>
                  <a:ext cx="0" cy="798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7768891" y="6363213"/>
                  <a:ext cx="0" cy="798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8791294" y="6362490"/>
                  <a:ext cx="0" cy="798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7588224" y="6414829"/>
                  <a:ext cx="418654" cy="369332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1</a:t>
                  </a:r>
                  <a:r>
                    <a:rPr lang="en-US" b="1" dirty="0" smtClean="0"/>
                    <a:t>5</a:t>
                  </a:r>
                  <a:endParaRPr lang="en-US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421671" y="6414829"/>
                  <a:ext cx="424515" cy="369332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- 5</a:t>
                  </a:r>
                  <a:endParaRPr lang="en-US" b="1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626517" y="6414829"/>
                  <a:ext cx="301660" cy="369332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5</a:t>
                  </a:r>
                  <a:endParaRPr lang="en-US" b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8650682" y="6414829"/>
                  <a:ext cx="418654" cy="369332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25</a:t>
                  </a:r>
                  <a:endParaRPr lang="en-US" b="1" dirty="0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5534318" y="3316349"/>
                  <a:ext cx="0" cy="31313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536150" y="5866438"/>
                  <a:ext cx="1242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536150" y="5279780"/>
                  <a:ext cx="1242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536150" y="4692650"/>
                  <a:ext cx="1242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536150" y="4105520"/>
                  <a:ext cx="1242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537530" y="3518390"/>
                  <a:ext cx="1242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5156500" y="6226481"/>
                  <a:ext cx="372330" cy="369332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-4</a:t>
                  </a:r>
                  <a:endParaRPr lang="en-US" b="1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112000" y="3914785"/>
                  <a:ext cx="418654" cy="369332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12</a:t>
                  </a:r>
                  <a:endParaRPr lang="en-US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220000" y="4502053"/>
                  <a:ext cx="301660" cy="369332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8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220000" y="5089043"/>
                  <a:ext cx="301660" cy="369332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4</a:t>
                  </a:r>
                  <a:endParaRPr lang="en-US" b="1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220000" y="5676173"/>
                  <a:ext cx="301660" cy="369332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0</a:t>
                  </a:r>
                  <a:endParaRPr lang="en-US" b="1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112000" y="3327656"/>
                  <a:ext cx="418654" cy="369332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16</a:t>
                  </a:r>
                  <a:endParaRPr lang="en-US" b="1" dirty="0"/>
                </a:p>
              </p:txBody>
            </p:sp>
            <p:pic>
              <p:nvPicPr>
                <p:cNvPr id="38" name="Picture 37" descr="untitled.pdf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08" t="26111" r="15187" b="29377"/>
                <a:stretch/>
              </p:blipFill>
              <p:spPr>
                <a:xfrm>
                  <a:off x="5833486" y="3564965"/>
                  <a:ext cx="3297814" cy="2797525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 rot="16200000">
                <a:off x="3691282" y="3103072"/>
                <a:ext cx="255704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2</a:t>
                </a:r>
                <a:r>
                  <a:rPr lang="en-US" b="1" baseline="30000" dirty="0" smtClean="0"/>
                  <a:t>nd</a:t>
                </a:r>
                <a:r>
                  <a:rPr lang="en-US" b="1" dirty="0" smtClean="0"/>
                  <a:t>  Principal component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78882" y="5046172"/>
                <a:ext cx="250662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</a:t>
                </a:r>
                <a:r>
                  <a:rPr lang="en-US" b="1" baseline="30000" dirty="0" smtClean="0"/>
                  <a:t>st</a:t>
                </a:r>
                <a:r>
                  <a:rPr lang="en-US" b="1" dirty="0" smtClean="0"/>
                  <a:t> Principal component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28349" y="1570548"/>
                <a:ext cx="1659429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TCONS_147426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15325" y="3919248"/>
                <a:ext cx="1655321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TCONS_147501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8842094" y="4253538"/>
                <a:ext cx="0" cy="252000"/>
              </a:xfrm>
              <a:prstGeom prst="line">
                <a:avLst/>
              </a:prstGeom>
              <a:ln w="9525">
                <a:solidFill>
                  <a:schemeClr val="tx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498117" y="1900285"/>
                <a:ext cx="0" cy="252000"/>
              </a:xfrm>
              <a:prstGeom prst="line">
                <a:avLst/>
              </a:prstGeom>
              <a:ln w="9525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5781754" y="3970048"/>
                <a:ext cx="657146" cy="694333"/>
              </a:xfrm>
              <a:prstGeom prst="ellipse">
                <a:avLst/>
              </a:prstGeom>
              <a:solidFill>
                <a:schemeClr val="bg1">
                  <a:lumMod val="65000"/>
                  <a:alpha val="37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815474" y="3500225"/>
                <a:ext cx="902778" cy="41522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</a:t>
                </a:r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thers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cxnSp>
        <p:nvCxnSpPr>
          <p:cNvPr id="61" name="Straight Connector 60"/>
          <p:cNvCxnSpPr/>
          <p:nvPr/>
        </p:nvCxnSpPr>
        <p:spPr>
          <a:xfrm>
            <a:off x="1905807" y="2835211"/>
            <a:ext cx="0" cy="15768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178159" y="2793757"/>
            <a:ext cx="738000" cy="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1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02 at 9.02.20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00" y="338400"/>
            <a:ext cx="6577200" cy="27216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847026" y="203200"/>
            <a:ext cx="7511115" cy="28412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 rot="16200000">
            <a:off x="116602" y="1348321"/>
            <a:ext cx="2014757" cy="67710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Isoform expression </a:t>
            </a:r>
          </a:p>
          <a:p>
            <a:pPr algn="ctr"/>
            <a:r>
              <a:rPr lang="en-US" b="1" dirty="0" smtClean="0"/>
              <a:t>differences (%)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1816021" y="321467"/>
            <a:ext cx="0" cy="26640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817630" y="2463457"/>
            <a:ext cx="1091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817630" y="1972582"/>
            <a:ext cx="1091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817630" y="1481311"/>
            <a:ext cx="1091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817630" y="990041"/>
            <a:ext cx="1091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818842" y="498770"/>
            <a:ext cx="1091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518765" y="2730851"/>
            <a:ext cx="264958" cy="3090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05952" y="779648"/>
            <a:ext cx="367718" cy="3090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80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405952" y="1271034"/>
            <a:ext cx="367718" cy="3090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60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1420654" y="1762187"/>
            <a:ext cx="367718" cy="3090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40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1420654" y="2253458"/>
            <a:ext cx="367717" cy="3090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1303037" y="288378"/>
            <a:ext cx="470478" cy="3090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100</a:t>
            </a:r>
            <a:endParaRPr lang="en-US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2422226" y="1404079"/>
            <a:ext cx="1659429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TCONS_147426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299179" y="338400"/>
            <a:ext cx="1655321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TCONS_147501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996889" y="2136524"/>
            <a:ext cx="952342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-93926" y="4535484"/>
            <a:ext cx="2405865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Isoform abundance (%)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795976" y="6347541"/>
            <a:ext cx="6175359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800518" y="3214749"/>
            <a:ext cx="0" cy="313135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802350" y="5764838"/>
            <a:ext cx="124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02350" y="5178180"/>
            <a:ext cx="124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802350" y="4591050"/>
            <a:ext cx="124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02350" y="4003920"/>
            <a:ext cx="124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803730" y="3416790"/>
            <a:ext cx="124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519921" y="6124881"/>
            <a:ext cx="301660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91481" y="3813185"/>
            <a:ext cx="418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80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391481" y="4400453"/>
            <a:ext cx="418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60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408220" y="4987443"/>
            <a:ext cx="418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40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408220" y="5574573"/>
            <a:ext cx="418654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274311" y="3226056"/>
            <a:ext cx="535649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100</a:t>
            </a:r>
            <a:endParaRPr lang="en-US" b="1" dirty="0"/>
          </a:p>
        </p:txBody>
      </p:sp>
      <p:sp>
        <p:nvSpPr>
          <p:cNvPr id="76" name="Rectangle 75"/>
          <p:cNvSpPr/>
          <p:nvPr/>
        </p:nvSpPr>
        <p:spPr>
          <a:xfrm>
            <a:off x="2366911" y="3416791"/>
            <a:ext cx="539920" cy="2921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099636" y="6336000"/>
            <a:ext cx="1056712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mir-200b</a:t>
            </a:r>
            <a:endParaRPr lang="en-US" b="1" dirty="0"/>
          </a:p>
        </p:txBody>
      </p:sp>
      <p:sp>
        <p:nvSpPr>
          <p:cNvPr id="78" name="Rectangle 77"/>
          <p:cNvSpPr/>
          <p:nvPr/>
        </p:nvSpPr>
        <p:spPr>
          <a:xfrm>
            <a:off x="6147937" y="5680595"/>
            <a:ext cx="539920" cy="651569"/>
          </a:xfrm>
          <a:prstGeom prst="rect">
            <a:avLst/>
          </a:prstGeom>
          <a:pattFill prst="ltDnDiag">
            <a:fgClr>
              <a:schemeClr val="accent2">
                <a:lumMod val="75000"/>
              </a:schemeClr>
            </a:fgClr>
            <a:bgClr>
              <a:prstClr val="white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62862" y="6192614"/>
            <a:ext cx="539920" cy="1494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570731" y="5099391"/>
            <a:ext cx="539920" cy="12368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945330" y="5100090"/>
            <a:ext cx="539920" cy="1236878"/>
          </a:xfrm>
          <a:prstGeom prst="rect">
            <a:avLst/>
          </a:prstGeom>
          <a:pattFill prst="ltDnDiag">
            <a:fgClr>
              <a:schemeClr val="tx2">
                <a:lumMod val="60000"/>
                <a:lumOff val="40000"/>
              </a:schemeClr>
            </a:fgClr>
            <a:bgClr>
              <a:prstClr val="white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47023" y="3146405"/>
            <a:ext cx="7511115" cy="36402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895400" y="6336000"/>
            <a:ext cx="1659429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TCONS_147426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43068" y="6336000"/>
            <a:ext cx="1655321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TCONS_147501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1812912" y="2977877"/>
            <a:ext cx="6175359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43331" y="1736787"/>
            <a:ext cx="585669" cy="30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507125" y="3417419"/>
            <a:ext cx="998471" cy="22659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3152"/>
                </a:solidFill>
              </a:rPr>
              <a:t>normal</a:t>
            </a:r>
            <a:endParaRPr lang="en-US" b="1" dirty="0">
              <a:solidFill>
                <a:srgbClr val="40315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08800" y="3734183"/>
            <a:ext cx="930800" cy="22659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3152"/>
                </a:solidFill>
              </a:rPr>
              <a:t>cancer</a:t>
            </a:r>
            <a:endParaRPr lang="en-US" b="1" dirty="0">
              <a:solidFill>
                <a:srgbClr val="40315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61677" y="3529318"/>
            <a:ext cx="305464" cy="210988"/>
          </a:xfrm>
          <a:prstGeom prst="rect">
            <a:avLst/>
          </a:prstGeom>
          <a:pattFill prst="ltDnDiag">
            <a:fgClr>
              <a:schemeClr val="tx2">
                <a:lumMod val="60000"/>
                <a:lumOff val="40000"/>
              </a:schemeClr>
            </a:fgClr>
            <a:bgClr>
              <a:prstClr val="white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228000" y="3527906"/>
            <a:ext cx="306000" cy="212400"/>
          </a:xfrm>
          <a:prstGeom prst="rect">
            <a:avLst/>
          </a:prstGeom>
          <a:pattFill prst="ltDnDiag">
            <a:fgClr>
              <a:schemeClr val="accent2">
                <a:lumMod val="75000"/>
              </a:schemeClr>
            </a:fgClr>
            <a:bgClr>
              <a:prstClr val="white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861677" y="3846407"/>
            <a:ext cx="306000" cy="21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227115" y="3844800"/>
            <a:ext cx="306000" cy="212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114552" y="5363016"/>
            <a:ext cx="1391044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P-value=2.3</a:t>
            </a:r>
            <a:r>
              <a:rPr lang="en-US" sz="900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1" dirty="0" smtClean="0">
                <a:solidFill>
                  <a:srgbClr val="000000"/>
                </a:solidFill>
              </a:rPr>
              <a:t>10</a:t>
            </a:r>
            <a:r>
              <a:rPr lang="en-US" sz="1400" b="1" baseline="30000" dirty="0" smtClean="0">
                <a:solidFill>
                  <a:srgbClr val="000000"/>
                </a:solidFill>
              </a:rPr>
              <a:t>-5</a:t>
            </a:r>
            <a:endParaRPr lang="en-US" sz="1400" b="1" baseline="300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77392" y="4764900"/>
            <a:ext cx="1058941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P-value=0.9</a:t>
            </a:r>
            <a:endParaRPr lang="en-US" sz="14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188648" y="200005"/>
            <a:ext cx="8822481" cy="28250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4-01-31 at 5.0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406400"/>
            <a:ext cx="7658100" cy="20828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0921" y="2228334"/>
            <a:ext cx="2452414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Not saturated – it could </a:t>
            </a:r>
          </a:p>
          <a:p>
            <a:pPr algn="ctr"/>
            <a:r>
              <a:rPr lang="en-US" b="1" dirty="0" smtClean="0"/>
              <a:t>hold more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3706264" y="2228334"/>
            <a:ext cx="1127720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</a:t>
            </a:r>
            <a:r>
              <a:rPr lang="en-US" b="1" dirty="0" smtClean="0"/>
              <a:t>aturated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02235" y="2223700"/>
            <a:ext cx="2834843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Beyond saturation – it can’t </a:t>
            </a:r>
          </a:p>
          <a:p>
            <a:pPr algn="ctr"/>
            <a:r>
              <a:rPr lang="en-US" b="1" dirty="0"/>
              <a:t>h</a:t>
            </a:r>
            <a:r>
              <a:rPr lang="en-US" b="1" dirty="0" smtClean="0"/>
              <a:t>old more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82061" y="174605"/>
            <a:ext cx="1723624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ACTIVE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PONGE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14924" y="187305"/>
            <a:ext cx="2254493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NON-ACTIVE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PONGE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202805" y="4725984"/>
            <a:ext cx="2623622" cy="40010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Percentage of abundance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95976" y="6347541"/>
            <a:ext cx="6175359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63757" y="3391391"/>
            <a:ext cx="998471" cy="22659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3152"/>
                </a:solidFill>
              </a:rPr>
              <a:t>normal</a:t>
            </a:r>
            <a:endParaRPr lang="en-US" b="1" dirty="0">
              <a:solidFill>
                <a:srgbClr val="40315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63200" y="3695455"/>
            <a:ext cx="930800" cy="22659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3152"/>
                </a:solidFill>
              </a:rPr>
              <a:t>cancer</a:t>
            </a:r>
            <a:endParaRPr lang="en-US" b="1" dirty="0">
              <a:solidFill>
                <a:srgbClr val="403152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1800518" y="3214749"/>
            <a:ext cx="0" cy="313135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02350" y="5764838"/>
            <a:ext cx="124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02350" y="5178180"/>
            <a:ext cx="124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02350" y="4591050"/>
            <a:ext cx="124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802350" y="4003920"/>
            <a:ext cx="124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803730" y="3416790"/>
            <a:ext cx="124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519921" y="6124881"/>
            <a:ext cx="301660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91481" y="3813185"/>
            <a:ext cx="418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80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391481" y="4400453"/>
            <a:ext cx="418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60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408220" y="4987443"/>
            <a:ext cx="418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40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408220" y="5574573"/>
            <a:ext cx="418654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274311" y="3226056"/>
            <a:ext cx="535649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100</a:t>
            </a:r>
            <a:endParaRPr lang="en-US" b="1" dirty="0"/>
          </a:p>
        </p:txBody>
      </p:sp>
      <p:sp>
        <p:nvSpPr>
          <p:cNvPr id="61" name="Rectangle 60"/>
          <p:cNvSpPr/>
          <p:nvPr/>
        </p:nvSpPr>
        <p:spPr>
          <a:xfrm>
            <a:off x="2366911" y="3416791"/>
            <a:ext cx="539920" cy="2921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934536" y="6336000"/>
            <a:ext cx="1056712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mir-200b</a:t>
            </a:r>
            <a:endParaRPr lang="en-US" b="1" dirty="0"/>
          </a:p>
        </p:txBody>
      </p:sp>
      <p:sp>
        <p:nvSpPr>
          <p:cNvPr id="64" name="Rectangle 63"/>
          <p:cNvSpPr/>
          <p:nvPr/>
        </p:nvSpPr>
        <p:spPr>
          <a:xfrm>
            <a:off x="3023737" y="5680595"/>
            <a:ext cx="539920" cy="651569"/>
          </a:xfrm>
          <a:prstGeom prst="rect">
            <a:avLst/>
          </a:prstGeom>
          <a:pattFill prst="ltDnDiag">
            <a:fgClr>
              <a:schemeClr val="accent2">
                <a:lumMod val="75000"/>
              </a:schemeClr>
            </a:fgClr>
            <a:bgClr>
              <a:prstClr val="white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610462" y="6192614"/>
            <a:ext cx="539920" cy="1494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47023" y="3146405"/>
            <a:ext cx="7511115" cy="36402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479600" y="6336000"/>
            <a:ext cx="1659429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TCONS_147426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088028" y="3501878"/>
            <a:ext cx="306000" cy="212400"/>
          </a:xfrm>
          <a:prstGeom prst="rect">
            <a:avLst/>
          </a:prstGeom>
          <a:pattFill prst="ltDnDiag">
            <a:fgClr>
              <a:schemeClr val="accent2">
                <a:lumMod val="75000"/>
              </a:schemeClr>
            </a:fgClr>
            <a:bgClr>
              <a:prstClr val="white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089600" y="3803559"/>
            <a:ext cx="306000" cy="212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973711" y="3429491"/>
            <a:ext cx="539920" cy="2921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2923600" y="6336000"/>
            <a:ext cx="1659429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TCONS_147426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03236" y="6336000"/>
            <a:ext cx="1056712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mir-200b</a:t>
            </a:r>
            <a:endParaRPr lang="en-US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3087061" y="4505305"/>
            <a:ext cx="1723624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ACTIVE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PONGE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82761" y="4518005"/>
            <a:ext cx="140251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NON-ACTIVE 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SPONGE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88" name="Straight Arrow Connector 87"/>
          <p:cNvCxnSpPr>
            <a:stCxn id="86" idx="2"/>
          </p:cNvCxnSpPr>
          <p:nvPr/>
        </p:nvCxnSpPr>
        <p:spPr>
          <a:xfrm flipH="1">
            <a:off x="3563657" y="4874637"/>
            <a:ext cx="385216" cy="69993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7" idx="2"/>
          </p:cNvCxnSpPr>
          <p:nvPr/>
        </p:nvCxnSpPr>
        <p:spPr>
          <a:xfrm flipH="1">
            <a:off x="7010400" y="5164336"/>
            <a:ext cx="473616" cy="96054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18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013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The analysis of the complex interactions between messenger RNAs, long non-coding RNAs and microRNAs in BRCA</a:t>
            </a:r>
            <a:r>
              <a:rPr lang="en-US" dirty="0"/>
              <a:t> </a:t>
            </a:r>
            <a:r>
              <a:rPr lang="en-US" dirty="0" smtClean="0"/>
              <a:t>highlighted a marked rewiring of the sponge program between normal and cancer tissues</a:t>
            </a:r>
          </a:p>
          <a:p>
            <a:pPr algn="just"/>
            <a:r>
              <a:rPr lang="en-US" dirty="0" smtClean="0"/>
              <a:t>The main actors of this rewiring are PVT1 and mir-200 family, both up-regulated in cancer</a:t>
            </a:r>
          </a:p>
          <a:p>
            <a:pPr algn="just"/>
            <a:r>
              <a:rPr lang="en-US" dirty="0" smtClean="0"/>
              <a:t>The breakdown of their sponge interaction in cancer could be due to a drastic decrease in the relative concentration between </a:t>
            </a:r>
            <a:r>
              <a:rPr lang="en-US" dirty="0"/>
              <a:t>mir-200 </a:t>
            </a:r>
            <a:r>
              <a:rPr lang="en-US" dirty="0" smtClean="0"/>
              <a:t>family and the </a:t>
            </a:r>
            <a:r>
              <a:rPr lang="en-US" smtClean="0"/>
              <a:t>PVT1 red isoform </a:t>
            </a:r>
            <a:endParaRPr lang="en-US" dirty="0" smtClean="0"/>
          </a:p>
          <a:p>
            <a:pPr algn="just"/>
            <a:r>
              <a:rPr lang="en-US" dirty="0" smtClean="0"/>
              <a:t>The isoform lacking the binding site for the mir-200 family results the most up-regulated.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Background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microRNAs are important post-transcriptional regulators of gene expression by </a:t>
            </a: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translation inhibition or degradation of their target 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mRNAs</a:t>
            </a:r>
          </a:p>
          <a:p>
            <a:pPr algn="just"/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ew mechanism of microRNA regulation: other RNAs (both coding and non-coding) compete for microRNA binding sharing with the targets binding sites for one or more microRNAs </a:t>
            </a:r>
          </a:p>
          <a:p>
            <a:pPr algn="just" eaLnBrk="1" hangingPunct="1"/>
            <a:r>
              <a:rPr lang="en-GB" sz="2400" i="1" dirty="0" smtClean="0">
                <a:latin typeface="Calibri" charset="0"/>
                <a:ea typeface="ＭＳ Ｐゴシック" charset="0"/>
                <a:cs typeface="ＭＳ Ｐゴシック" charset="0"/>
              </a:rPr>
              <a:t>target mimicry 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in plants (2007) or </a:t>
            </a:r>
            <a:r>
              <a:rPr lang="en-GB" sz="2400" i="1" dirty="0" smtClean="0">
                <a:latin typeface="Calibri" charset="0"/>
                <a:ea typeface="ＭＳ Ｐゴシック" charset="0"/>
                <a:cs typeface="ＭＳ Ｐゴシック" charset="0"/>
              </a:rPr>
              <a:t>competing endogenous RNA 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ceRNAs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) in mammals (2010-2013) </a:t>
            </a:r>
          </a:p>
          <a:p>
            <a:pPr algn="just"/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Sponges 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recruit microRNAs and avoid the degradation of the targets</a:t>
            </a:r>
            <a:endParaRPr lang="en-GB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References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Franco-Zorrilla, J. M. et al. </a:t>
            </a:r>
            <a:r>
              <a:rPr lang="en-US" sz="1400" i="1">
                <a:latin typeface="Calibri" charset="0"/>
                <a:ea typeface="ＭＳ Ｐゴシック" charset="0"/>
                <a:cs typeface="ＭＳ Ｐゴシック" charset="0"/>
              </a:rPr>
              <a:t>Target mimicry provides a new mechanism for regulation of microRNA activity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Nature Genet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. 39, 1033–1037 (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2007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Ebert,M.S.,Neilson,J.R.&amp;Sharp,</a:t>
            </a:r>
            <a:r>
              <a:rPr lang="en-US" sz="1400" i="1">
                <a:latin typeface="Calibri" charset="0"/>
                <a:ea typeface="ＭＳ Ｐゴシック" charset="0"/>
                <a:cs typeface="ＭＳ Ｐゴシック" charset="0"/>
              </a:rPr>
              <a:t>P.A.MicroRNAsponges: competitiveinhibitors of small RNAs in mammalian cells</a:t>
            </a:r>
            <a:r>
              <a:rPr lang="en-US" sz="1400" b="1" i="1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 Nature Methods 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4, 721–726 (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2007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).</a:t>
            </a:r>
          </a:p>
          <a:p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Poliseno, L. et al. </a:t>
            </a:r>
            <a:r>
              <a:rPr lang="en-US" sz="1400" i="1">
                <a:latin typeface="Calibri" charset="0"/>
                <a:ea typeface="ＭＳ Ｐゴシック" charset="0"/>
                <a:cs typeface="ＭＳ Ｐゴシック" charset="0"/>
              </a:rPr>
              <a:t>A coding-independent function of gene and pseudogene mRNAs regulates tumour biology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Nature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 465, 1033–1038 (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2010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Cesana, M. et al. </a:t>
            </a:r>
            <a:r>
              <a:rPr lang="en-US" sz="1400" i="1">
                <a:latin typeface="Calibri" charset="0"/>
                <a:ea typeface="ＭＳ Ｐゴシック" charset="0"/>
                <a:cs typeface="ＭＳ Ｐゴシック" charset="0"/>
              </a:rPr>
              <a:t>A long noncoding RNA controls muscle differentiation by functioning as a competing endogenous RNA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Cel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l 147, 358–369 (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2011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Karreth, F. A. et al</a:t>
            </a:r>
            <a:r>
              <a:rPr lang="en-US" sz="1400" i="1">
                <a:latin typeface="Calibri" charset="0"/>
                <a:ea typeface="ＭＳ Ｐゴシック" charset="0"/>
                <a:cs typeface="ＭＳ Ｐゴシック" charset="0"/>
              </a:rPr>
              <a:t>. In vivo identification of tumor-suppressive PTEN ceRNAs in an oncogenic BRAF-induced mouse model of melanoma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. Cell 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147, 382–395 (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2011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Tay, Y. et al. </a:t>
            </a:r>
            <a:r>
              <a:rPr lang="en-US" sz="1400" i="1">
                <a:latin typeface="Calibri" charset="0"/>
                <a:ea typeface="ＭＳ Ｐゴシック" charset="0"/>
                <a:cs typeface="ＭＳ Ｐゴシック" charset="0"/>
              </a:rPr>
              <a:t>Coding-independent regulation of the tumor suppressor PTEN by competing endogenous mRNAs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Cell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 147, 344–357 (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2011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Sumazin, P. et al. </a:t>
            </a:r>
            <a:r>
              <a:rPr lang="en-US" sz="1400" i="1">
                <a:latin typeface="Calibri" charset="0"/>
                <a:ea typeface="ＭＳ Ｐゴシック" charset="0"/>
                <a:cs typeface="ＭＳ Ｐゴシック" charset="0"/>
              </a:rPr>
              <a:t>An extensive microRNA-mediated network of RNA–RNA interactions regulates established oncogenic pathways in glioblastoma.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Cell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 147, 370–381 (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2011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Hansen, TB et a. </a:t>
            </a:r>
            <a:r>
              <a:rPr lang="en-US" sz="1400" i="1">
                <a:latin typeface="Calibri" charset="0"/>
                <a:ea typeface="ＭＳ Ｐゴシック" charset="0"/>
                <a:cs typeface="ＭＳ Ｐゴシック" charset="0"/>
              </a:rPr>
              <a:t>Natural RNA circles function as efficient microRNA sponges. 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Nature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 495, 384–388 (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2013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Memczak, S et al. </a:t>
            </a:r>
            <a:r>
              <a:rPr lang="en-US" sz="1400" i="1">
                <a:latin typeface="Calibri" charset="0"/>
                <a:ea typeface="ＭＳ Ｐゴシック" charset="0"/>
                <a:cs typeface="ＭＳ Ｐゴシック" charset="0"/>
              </a:rPr>
              <a:t>Circular RNAs are a large class of animal RNAs with regulatory potency. 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Nature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 495, 333–338 (</a:t>
            </a:r>
            <a:r>
              <a:rPr lang="en-US" sz="1400" b="1">
                <a:latin typeface="Calibri" charset="0"/>
                <a:ea typeface="ＭＳ Ｐゴシック" charset="0"/>
                <a:cs typeface="ＭＳ Ｐゴシック" charset="0"/>
              </a:rPr>
              <a:t>2013</a:t>
            </a:r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sz="1400" i="1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200" smtClean="0">
                <a:solidFill>
                  <a:srgbClr val="898989"/>
                </a:solidFill>
                <a:latin typeface="Calibri" charset="0"/>
              </a:rPr>
              <a:t>Palermo, 9-12 Sept 2014   Paci  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9" descr="Screen shot 2013-04-13 at 10.2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4938"/>
            <a:ext cx="74168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5662613"/>
            <a:ext cx="8305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+mn-lt"/>
                <a:ea typeface="ＭＳ Ｐゴシック" charset="-128"/>
                <a:cs typeface="ＭＳ Ｐゴシック" charset="-128"/>
              </a:rPr>
              <a:t>Poliseno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, L. et al. </a:t>
            </a:r>
            <a:r>
              <a:rPr lang="en-US" sz="1400" i="1" dirty="0">
                <a:latin typeface="+mn-lt"/>
                <a:ea typeface="ＭＳ Ｐゴシック" charset="-128"/>
                <a:cs typeface="ＭＳ Ｐゴシック" charset="-128"/>
              </a:rPr>
              <a:t>A coding-independent function of gene and </a:t>
            </a:r>
            <a:r>
              <a:rPr lang="en-US" sz="1400" i="1" dirty="0" err="1">
                <a:latin typeface="+mn-lt"/>
                <a:ea typeface="ＭＳ Ｐゴシック" charset="-128"/>
                <a:cs typeface="ＭＳ Ｐゴシック" charset="-128"/>
              </a:rPr>
              <a:t>pseudogene</a:t>
            </a:r>
            <a:r>
              <a:rPr lang="en-US" sz="1400" i="1" dirty="0">
                <a:latin typeface="+mn-lt"/>
                <a:ea typeface="ＭＳ Ｐゴシック" charset="-128"/>
                <a:cs typeface="ＭＳ Ｐゴシック" charset="-128"/>
              </a:rPr>
              <a:t> mRNAs regulates </a:t>
            </a:r>
            <a:r>
              <a:rPr lang="en-US" sz="1400" i="1" dirty="0" err="1">
                <a:latin typeface="+mn-lt"/>
                <a:ea typeface="ＭＳ Ｐゴシック" charset="-128"/>
                <a:cs typeface="ＭＳ Ｐゴシック" charset="-128"/>
              </a:rPr>
              <a:t>tumour</a:t>
            </a:r>
            <a:r>
              <a:rPr lang="en-US" sz="1400" i="1" dirty="0">
                <a:latin typeface="+mn-lt"/>
                <a:ea typeface="ＭＳ Ｐゴシック" charset="-128"/>
                <a:cs typeface="ＭＳ Ｐゴシック" charset="-128"/>
              </a:rPr>
              <a:t> biology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en-US" sz="1400" b="1" dirty="0">
                <a:latin typeface="+mn-lt"/>
                <a:ea typeface="ＭＳ Ｐゴシック" charset="-128"/>
                <a:cs typeface="ＭＳ Ｐゴシック" charset="-128"/>
              </a:rPr>
              <a:t>Nature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 465, 1033–1038 (</a:t>
            </a:r>
            <a:r>
              <a:rPr lang="en-US" sz="1400" b="1" dirty="0">
                <a:latin typeface="+mn-lt"/>
                <a:ea typeface="ＭＳ Ｐゴシック" charset="-128"/>
                <a:cs typeface="ＭＳ Ｐゴシック" charset="-128"/>
              </a:rPr>
              <a:t>2010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164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PTEN-PTENP1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Palermo, 9-12 Sept 2014   Paci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3" descr="Screen shot 2013-04-13 at 10.2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209800"/>
            <a:ext cx="49403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5519738"/>
            <a:ext cx="8305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+mn-lt"/>
                <a:ea typeface="ＭＳ Ｐゴシック" charset="-128"/>
                <a:cs typeface="ＭＳ Ｐゴシック" charset="-128"/>
              </a:rPr>
              <a:t>Poliseno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, L. et al. </a:t>
            </a:r>
            <a:r>
              <a:rPr lang="en-US" sz="1400" i="1" dirty="0">
                <a:latin typeface="+mn-lt"/>
                <a:ea typeface="ＭＳ Ｐゴシック" charset="-128"/>
                <a:cs typeface="ＭＳ Ｐゴシック" charset="-128"/>
              </a:rPr>
              <a:t>A coding-independent function of gene and </a:t>
            </a:r>
            <a:r>
              <a:rPr lang="en-US" sz="1400" i="1" dirty="0" err="1">
                <a:latin typeface="+mn-lt"/>
                <a:ea typeface="ＭＳ Ｐゴシック" charset="-128"/>
                <a:cs typeface="ＭＳ Ｐゴシック" charset="-128"/>
              </a:rPr>
              <a:t>pseudogene</a:t>
            </a:r>
            <a:r>
              <a:rPr lang="en-US" sz="1400" i="1" dirty="0">
                <a:latin typeface="+mn-lt"/>
                <a:ea typeface="ＭＳ Ｐゴシック" charset="-128"/>
                <a:cs typeface="ＭＳ Ｐゴシック" charset="-128"/>
              </a:rPr>
              <a:t> mRNAs regulates </a:t>
            </a:r>
            <a:r>
              <a:rPr lang="en-US" sz="1400" i="1" dirty="0" err="1">
                <a:latin typeface="+mn-lt"/>
                <a:ea typeface="ＭＳ Ｐゴシック" charset="-128"/>
                <a:cs typeface="ＭＳ Ｐゴシック" charset="-128"/>
              </a:rPr>
              <a:t>tumour</a:t>
            </a:r>
            <a:r>
              <a:rPr lang="en-US" sz="1400" i="1" dirty="0">
                <a:latin typeface="+mn-lt"/>
                <a:ea typeface="ＭＳ Ｐゴシック" charset="-128"/>
                <a:cs typeface="ＭＳ Ｐゴシック" charset="-128"/>
              </a:rPr>
              <a:t> biology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en-US" sz="1400" b="1" dirty="0">
                <a:latin typeface="+mn-lt"/>
                <a:ea typeface="ＭＳ Ｐゴシック" charset="-128"/>
                <a:cs typeface="ＭＳ Ｐゴシック" charset="-128"/>
              </a:rPr>
              <a:t>Nature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 465, 1033–1038 (</a:t>
            </a:r>
            <a:r>
              <a:rPr lang="en-US" sz="1400" b="1" dirty="0">
                <a:latin typeface="+mn-lt"/>
                <a:ea typeface="ＭＳ Ｐゴシック" charset="-128"/>
                <a:cs typeface="ＭＳ Ｐゴシック" charset="-128"/>
              </a:rPr>
              <a:t>2010</a:t>
            </a:r>
            <a:r>
              <a:rPr lang="en-US" sz="1400" dirty="0"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24422" y="1964835"/>
            <a:ext cx="1217419" cy="542675"/>
            <a:chOff x="7277872" y="421129"/>
            <a:chExt cx="1217419" cy="542675"/>
          </a:xfrm>
        </p:grpSpPr>
        <p:sp>
          <p:nvSpPr>
            <p:cNvPr id="9" name="Rectangle 8"/>
            <p:cNvSpPr/>
            <p:nvPr/>
          </p:nvSpPr>
          <p:spPr>
            <a:xfrm>
              <a:off x="7277872" y="519383"/>
              <a:ext cx="472128" cy="137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78072" y="746923"/>
              <a:ext cx="472128" cy="137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33544" y="421129"/>
              <a:ext cx="761747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PTENP1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39092" y="656027"/>
              <a:ext cx="574947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PTEN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73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Dataset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analyzed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RNA-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seq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data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tumor and matched normal samples of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human breast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invasive carcinoma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(BRCA)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profiled for both gene and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microRNA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expression, obtained from The Cancer Genome Atlas (TCGA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 dataset.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just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analysis was restricted to 72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individuals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which the complete sets of tumor and matched normal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sequencing data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 for both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coding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non-coding RNAs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 were available.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200" smtClean="0">
                <a:solidFill>
                  <a:srgbClr val="898989"/>
                </a:solidFill>
                <a:latin typeface="Calibri" charset="0"/>
              </a:rPr>
              <a:t>Palermo, 9-12 Sept 2014   Paci  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Hypotheses of the model 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mRNA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lncRNA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pairs must be highly correlated (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ρ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&gt;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0.7) </a:t>
            </a:r>
          </a:p>
          <a:p>
            <a:pPr algn="just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he correlation in the selected pairs must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be mediated by one or more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microRNAs </a:t>
            </a:r>
          </a:p>
          <a:p>
            <a:pPr algn="just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selected mRNA-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lncRNA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pairs must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share one or more binding sites for at least one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microRNA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mediating their interaction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9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Partial correlation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Palermo, 9-12 Sept 2014   Paci  </a:t>
            </a:r>
            <a:endParaRPr lang="en-US"/>
          </a:p>
        </p:txBody>
      </p:sp>
      <p:sp>
        <p:nvSpPr>
          <p:cNvPr id="23557" name="TextBox 11"/>
          <p:cNvSpPr txBox="1">
            <a:spLocks noChangeArrowheads="1"/>
          </p:cNvSpPr>
          <p:nvPr/>
        </p:nvSpPr>
        <p:spPr bwMode="auto">
          <a:xfrm>
            <a:off x="3532188" y="2227263"/>
            <a:ext cx="2297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Long </a:t>
            </a:r>
            <a:r>
              <a:rPr lang="en-US" b="1" dirty="0" smtClean="0">
                <a:latin typeface="Calibri" charset="0"/>
              </a:rPr>
              <a:t>non-coding </a:t>
            </a:r>
            <a:endParaRPr lang="en-US" b="1" dirty="0">
              <a:latin typeface="Calibri" charset="0"/>
            </a:endParaRP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2192338" y="3990975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mRNA</a:t>
            </a:r>
          </a:p>
        </p:txBody>
      </p:sp>
      <p:cxnSp>
        <p:nvCxnSpPr>
          <p:cNvPr id="16" name="Straight Arrow Connector 15"/>
          <p:cNvCxnSpPr>
            <a:endCxn id="23557" idx="2"/>
          </p:cNvCxnSpPr>
          <p:nvPr/>
        </p:nvCxnSpPr>
        <p:spPr>
          <a:xfrm flipV="1">
            <a:off x="3124200" y="2688928"/>
            <a:ext cx="1556500" cy="146079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591050" y="2803525"/>
            <a:ext cx="1588" cy="285908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/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3557" idx="2"/>
          </p:cNvCxnSpPr>
          <p:nvPr/>
        </p:nvCxnSpPr>
        <p:spPr>
          <a:xfrm>
            <a:off x="4680700" y="2688928"/>
            <a:ext cx="1377200" cy="147984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/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3" name="TextBox 21"/>
          <p:cNvSpPr txBox="1">
            <a:spLocks noChangeArrowheads="1"/>
          </p:cNvSpPr>
          <p:nvPr/>
        </p:nvSpPr>
        <p:spPr bwMode="auto">
          <a:xfrm>
            <a:off x="5394325" y="2992438"/>
            <a:ext cx="1135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ρ=-0.91</a:t>
            </a:r>
          </a:p>
        </p:txBody>
      </p:sp>
      <p:sp>
        <p:nvSpPr>
          <p:cNvPr id="23564" name="TextBox 22"/>
          <p:cNvSpPr txBox="1">
            <a:spLocks noChangeArrowheads="1"/>
          </p:cNvSpPr>
          <p:nvPr/>
        </p:nvSpPr>
        <p:spPr bwMode="auto">
          <a:xfrm>
            <a:off x="4035425" y="4202113"/>
            <a:ext cx="1135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ρ=-0.87</a:t>
            </a:r>
          </a:p>
        </p:txBody>
      </p:sp>
      <p:sp>
        <p:nvSpPr>
          <p:cNvPr id="23565" name="TextBox 23"/>
          <p:cNvSpPr txBox="1">
            <a:spLocks noChangeArrowheads="1"/>
          </p:cNvSpPr>
          <p:nvPr/>
        </p:nvSpPr>
        <p:spPr bwMode="auto">
          <a:xfrm>
            <a:off x="2889250" y="3040063"/>
            <a:ext cx="884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ρ=0.8</a:t>
            </a:r>
          </a:p>
        </p:txBody>
      </p:sp>
      <p:sp>
        <p:nvSpPr>
          <p:cNvPr id="29" name="Cloud Callout 28"/>
          <p:cNvSpPr/>
          <p:nvPr/>
        </p:nvSpPr>
        <p:spPr>
          <a:xfrm rot="21359227">
            <a:off x="1959795" y="2171782"/>
            <a:ext cx="1534991" cy="876615"/>
          </a:xfrm>
          <a:prstGeom prst="cloudCallou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67" name="TextBox 29"/>
          <p:cNvSpPr txBox="1">
            <a:spLocks noChangeArrowheads="1"/>
          </p:cNvSpPr>
          <p:nvPr/>
        </p:nvSpPr>
        <p:spPr bwMode="auto">
          <a:xfrm>
            <a:off x="2184400" y="2157413"/>
            <a:ext cx="1074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FFFF"/>
                </a:solidFill>
                <a:latin typeface="Calibri" charset="0"/>
              </a:rPr>
              <a:t>Is it true </a:t>
            </a:r>
          </a:p>
          <a:p>
            <a:pPr eaLnBrk="1" hangingPunct="1"/>
            <a:r>
              <a:rPr lang="en-GB" sz="2000" dirty="0" smtClean="0">
                <a:solidFill>
                  <a:srgbClr val="FFFFFF"/>
                </a:solidFill>
                <a:latin typeface="Calibri" charset="0"/>
              </a:rPr>
              <a:t>or false</a:t>
            </a:r>
            <a:r>
              <a:rPr lang="it-IT" sz="2000" dirty="0" smtClean="0">
                <a:solidFill>
                  <a:srgbClr val="FFFFFF"/>
                </a:solidFill>
                <a:latin typeface="Calibri" charset="0"/>
              </a:rPr>
              <a:t>?</a:t>
            </a:r>
            <a:endParaRPr lang="it-IT" sz="20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7F6B-5353-7649-93AD-3544739B5FF9}" type="slidenum">
              <a:rPr lang="en-US" smtClean="0"/>
              <a:t>9</a:t>
            </a:fld>
            <a:endParaRPr lang="en-US"/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6019800" y="3918743"/>
            <a:ext cx="1479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Calibri" charset="0"/>
              </a:rPr>
              <a:t>microRNA</a:t>
            </a:r>
            <a:endParaRPr lang="en-US" b="1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4606</TotalTime>
  <Words>1539</Words>
  <Application>Microsoft Macintosh PowerPoint</Application>
  <PresentationFormat>On-screen Show (4:3)</PresentationFormat>
  <Paragraphs>368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Computational analysis identifies a sponge interaction network between long noncoding RNAs and mRNAS in human breast cancer</vt:lpstr>
      <vt:lpstr>PowerPoint Presentation</vt:lpstr>
      <vt:lpstr>Background</vt:lpstr>
      <vt:lpstr>References</vt:lpstr>
      <vt:lpstr>PowerPoint Presentation</vt:lpstr>
      <vt:lpstr>PTEN-PTENP1 </vt:lpstr>
      <vt:lpstr>Dataset</vt:lpstr>
      <vt:lpstr>Hypotheses of the model </vt:lpstr>
      <vt:lpstr>Partial correlation</vt:lpstr>
      <vt:lpstr>Partial correlation</vt:lpstr>
      <vt:lpstr>Sensitivity correlation</vt:lpstr>
      <vt:lpstr>MMI-network</vt:lpstr>
      <vt:lpstr>MMI-network</vt:lpstr>
      <vt:lpstr>MMI-network</vt:lpstr>
      <vt:lpstr>PVT1…ieri</vt:lpstr>
      <vt:lpstr>PVT1…oggi</vt:lpstr>
      <vt:lpstr>PVT1…oggi</vt:lpstr>
      <vt:lpstr>PVT1…domani?</vt:lpstr>
      <vt:lpstr>PowerPoint Presentation</vt:lpstr>
      <vt:lpstr>PowerPoint Presentation</vt:lpstr>
      <vt:lpstr>PVT1 isoforms</vt:lpstr>
      <vt:lpstr>PVT1 isoforms</vt:lpstr>
      <vt:lpstr>PVT1 isoforms</vt:lpstr>
      <vt:lpstr>Principal component analysis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Paci</dc:creator>
  <cp:lastModifiedBy>Paola Paci</cp:lastModifiedBy>
  <cp:revision>356</cp:revision>
  <cp:lastPrinted>2014-02-02T15:52:09Z</cp:lastPrinted>
  <dcterms:created xsi:type="dcterms:W3CDTF">2014-01-13T17:11:34Z</dcterms:created>
  <dcterms:modified xsi:type="dcterms:W3CDTF">2014-09-10T16:47:26Z</dcterms:modified>
</cp:coreProperties>
</file>